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Montserrat" panose="00000500000000000000" pitchFamily="2" charset="0"/>
      <p:regular r:id="rId10"/>
      <p:bold r:id="rId11"/>
    </p:embeddedFont>
    <p:embeddedFont>
      <p:font typeface="Montserrat Bold" panose="00000800000000000000" charset="0"/>
      <p:regular r:id="rId12"/>
    </p:embeddedFont>
    <p:embeddedFont>
      <p:font typeface="Montserrat Semi-Bold" panose="020B0604020202020204" charset="0"/>
      <p:regular r:id="rId13"/>
    </p:embeddedFont>
    <p:embeddedFont>
      <p:font typeface="Montserrat Semi-Bold Italics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370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2.sv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679019" y="0"/>
            <a:ext cx="4264059" cy="10287000"/>
            <a:chOff x="0" y="0"/>
            <a:chExt cx="112304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3044" cy="2709333"/>
            </a:xfrm>
            <a:custGeom>
              <a:avLst/>
              <a:gdLst/>
              <a:ahLst/>
              <a:cxnLst/>
              <a:rect l="l" t="t" r="r" b="b"/>
              <a:pathLst>
                <a:path w="1123044" h="2709333">
                  <a:moveTo>
                    <a:pt x="92597" y="0"/>
                  </a:moveTo>
                  <a:lnTo>
                    <a:pt x="1030448" y="0"/>
                  </a:lnTo>
                  <a:cubicBezTo>
                    <a:pt x="1081587" y="0"/>
                    <a:pt x="1123044" y="41457"/>
                    <a:pt x="1123044" y="92597"/>
                  </a:cubicBezTo>
                  <a:lnTo>
                    <a:pt x="1123044" y="2616737"/>
                  </a:lnTo>
                  <a:cubicBezTo>
                    <a:pt x="1123044" y="2667876"/>
                    <a:pt x="1081587" y="2709333"/>
                    <a:pt x="1030448" y="2709333"/>
                  </a:cubicBezTo>
                  <a:lnTo>
                    <a:pt x="92597" y="2709333"/>
                  </a:lnTo>
                  <a:cubicBezTo>
                    <a:pt x="41457" y="2709333"/>
                    <a:pt x="0" y="2667876"/>
                    <a:pt x="0" y="2616737"/>
                  </a:cubicBezTo>
                  <a:lnTo>
                    <a:pt x="0" y="92597"/>
                  </a:lnTo>
                  <a:cubicBezTo>
                    <a:pt x="0" y="41457"/>
                    <a:pt x="41457" y="0"/>
                    <a:pt x="92597" y="0"/>
                  </a:cubicBezTo>
                  <a:close/>
                </a:path>
              </a:pathLst>
            </a:custGeom>
            <a:solidFill>
              <a:srgbClr val="DCE2E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12304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736419" y="677760"/>
            <a:ext cx="522881" cy="443415"/>
          </a:xfrm>
          <a:custGeom>
            <a:avLst/>
            <a:gdLst/>
            <a:ahLst/>
            <a:cxnLst/>
            <a:rect l="l" t="t" r="r" b="b"/>
            <a:pathLst>
              <a:path w="522881" h="443415">
                <a:moveTo>
                  <a:pt x="0" y="0"/>
                </a:moveTo>
                <a:lnTo>
                  <a:pt x="522881" y="0"/>
                </a:lnTo>
                <a:lnTo>
                  <a:pt x="522881" y="443415"/>
                </a:lnTo>
                <a:lnTo>
                  <a:pt x="0" y="443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2406" r="-308968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181100" y="7341931"/>
            <a:ext cx="3075708" cy="776477"/>
            <a:chOff x="0" y="0"/>
            <a:chExt cx="810063" cy="2045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0063" cy="204504"/>
            </a:xfrm>
            <a:custGeom>
              <a:avLst/>
              <a:gdLst/>
              <a:ahLst/>
              <a:cxnLst/>
              <a:rect l="l" t="t" r="r" b="b"/>
              <a:pathLst>
                <a:path w="810063" h="204504">
                  <a:moveTo>
                    <a:pt x="102252" y="0"/>
                  </a:moveTo>
                  <a:lnTo>
                    <a:pt x="707811" y="0"/>
                  </a:lnTo>
                  <a:cubicBezTo>
                    <a:pt x="764283" y="0"/>
                    <a:pt x="810063" y="45780"/>
                    <a:pt x="810063" y="102252"/>
                  </a:cubicBezTo>
                  <a:lnTo>
                    <a:pt x="810063" y="102252"/>
                  </a:lnTo>
                  <a:cubicBezTo>
                    <a:pt x="810063" y="129371"/>
                    <a:pt x="799290" y="155379"/>
                    <a:pt x="780114" y="174555"/>
                  </a:cubicBezTo>
                  <a:cubicBezTo>
                    <a:pt x="760938" y="193731"/>
                    <a:pt x="734930" y="204504"/>
                    <a:pt x="707811" y="204504"/>
                  </a:cubicBezTo>
                  <a:lnTo>
                    <a:pt x="102252" y="204504"/>
                  </a:lnTo>
                  <a:cubicBezTo>
                    <a:pt x="75133" y="204504"/>
                    <a:pt x="49125" y="193731"/>
                    <a:pt x="29949" y="174555"/>
                  </a:cubicBezTo>
                  <a:cubicBezTo>
                    <a:pt x="10773" y="155379"/>
                    <a:pt x="0" y="129371"/>
                    <a:pt x="0" y="102252"/>
                  </a:cubicBezTo>
                  <a:lnTo>
                    <a:pt x="0" y="102252"/>
                  </a:lnTo>
                  <a:cubicBezTo>
                    <a:pt x="0" y="75133"/>
                    <a:pt x="10773" y="49125"/>
                    <a:pt x="29949" y="29949"/>
                  </a:cubicBezTo>
                  <a:cubicBezTo>
                    <a:pt x="49125" y="10773"/>
                    <a:pt x="75133" y="0"/>
                    <a:pt x="1022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0063" cy="242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539643" y="7439573"/>
            <a:ext cx="581194" cy="58119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91625" y="3444455"/>
            <a:ext cx="5882600" cy="3052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136"/>
              </a:lnSpc>
            </a:pPr>
            <a:r>
              <a:rPr lang="en-US" sz="5811" spc="-337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Accessible Learning Tool</a:t>
            </a:r>
          </a:p>
          <a:p>
            <a:pPr algn="just">
              <a:lnSpc>
                <a:spcPts val="8136"/>
              </a:lnSpc>
              <a:spcBef>
                <a:spcPct val="0"/>
              </a:spcBef>
            </a:pPr>
            <a:endParaRPr lang="en-US" sz="5811" spc="-337">
              <a:solidFill>
                <a:srgbClr val="101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59842" y="2459628"/>
            <a:ext cx="7993931" cy="2007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679"/>
              </a:lnSpc>
            </a:pPr>
            <a:r>
              <a:rPr lang="en-US" sz="8532" b="1" spc="-49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Sense Vision AI</a:t>
            </a:r>
          </a:p>
          <a:p>
            <a:pPr algn="just">
              <a:lnSpc>
                <a:spcPts val="7679"/>
              </a:lnSpc>
            </a:pPr>
            <a:endParaRPr lang="en-US" sz="8532" b="1" spc="-494">
              <a:solidFill>
                <a:srgbClr val="101B4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0498499" y="1954177"/>
            <a:ext cx="2770529" cy="2770529"/>
          </a:xfrm>
          <a:custGeom>
            <a:avLst/>
            <a:gdLst/>
            <a:ahLst/>
            <a:cxnLst/>
            <a:rect l="l" t="t" r="r" b="b"/>
            <a:pathLst>
              <a:path w="2770529" h="2770529">
                <a:moveTo>
                  <a:pt x="0" y="0"/>
                </a:moveTo>
                <a:lnTo>
                  <a:pt x="2770528" y="0"/>
                </a:lnTo>
                <a:lnTo>
                  <a:pt x="2770528" y="2770529"/>
                </a:lnTo>
                <a:lnTo>
                  <a:pt x="0" y="2770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020719" y="1121175"/>
            <a:ext cx="4574117" cy="9480035"/>
          </a:xfrm>
          <a:custGeom>
            <a:avLst/>
            <a:gdLst/>
            <a:ahLst/>
            <a:cxnLst/>
            <a:rect l="l" t="t" r="r" b="b"/>
            <a:pathLst>
              <a:path w="4574117" h="9480035">
                <a:moveTo>
                  <a:pt x="0" y="0"/>
                </a:moveTo>
                <a:lnTo>
                  <a:pt x="4574117" y="0"/>
                </a:lnTo>
                <a:lnTo>
                  <a:pt x="4574117" y="9480035"/>
                </a:lnTo>
                <a:lnTo>
                  <a:pt x="0" y="94800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878919" y="3700556"/>
            <a:ext cx="2160637" cy="2160637"/>
          </a:xfrm>
          <a:custGeom>
            <a:avLst/>
            <a:gdLst/>
            <a:ahLst/>
            <a:cxnLst/>
            <a:rect l="l" t="t" r="r" b="b"/>
            <a:pathLst>
              <a:path w="2160637" h="2160637">
                <a:moveTo>
                  <a:pt x="0" y="0"/>
                </a:moveTo>
                <a:lnTo>
                  <a:pt x="2160637" y="0"/>
                </a:lnTo>
                <a:lnTo>
                  <a:pt x="2160637" y="2160636"/>
                </a:lnTo>
                <a:lnTo>
                  <a:pt x="0" y="21606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804573" y="630038"/>
            <a:ext cx="3025667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5"/>
              </a:lnSpc>
            </a:pPr>
            <a:r>
              <a:rPr lang="en-US" sz="2051" b="1" spc="4" dirty="0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051" b="1" spc="4" dirty="0">
                <a:solidFill>
                  <a:srgbClr val="101B40"/>
                </a:solidFill>
                <a:latin typeface="Montserrat Bold"/>
                <a:sym typeface="Montserrat Bold"/>
              </a:rPr>
              <a:t>VD25-816821</a:t>
            </a:r>
            <a:endParaRPr lang="en-US" sz="2051" spc="4" dirty="0">
              <a:solidFill>
                <a:srgbClr val="101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409789" y="8403045"/>
            <a:ext cx="2618330" cy="504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999"/>
              </a:lnSpc>
            </a:pPr>
            <a:r>
              <a:rPr lang="en-US" sz="1851" b="1" spc="-131">
                <a:solidFill>
                  <a:srgbClr val="F4F4F4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WHERE INNOVATION MEETS OPPORTUNITY.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45357" y="7551280"/>
            <a:ext cx="2037135" cy="395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851" b="1" spc="-202">
                <a:solidFill>
                  <a:srgbClr val="8FA4C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Next Slide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498499" y="7640193"/>
            <a:ext cx="5541057" cy="1618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04"/>
              </a:lnSpc>
            </a:pPr>
            <a:r>
              <a:rPr lang="en-US" sz="2100" spc="-1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Artificial Intelligence (AI) is no longer just assistive technology—it’s a transformative force empowering visually impaired learners with accessibility, independence, and equal opportunities in education.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36419" y="677760"/>
            <a:ext cx="522881" cy="443415"/>
          </a:xfrm>
          <a:custGeom>
            <a:avLst/>
            <a:gdLst/>
            <a:ahLst/>
            <a:cxnLst/>
            <a:rect l="l" t="t" r="r" b="b"/>
            <a:pathLst>
              <a:path w="522881" h="443415">
                <a:moveTo>
                  <a:pt x="0" y="0"/>
                </a:moveTo>
                <a:lnTo>
                  <a:pt x="522881" y="0"/>
                </a:lnTo>
                <a:lnTo>
                  <a:pt x="522881" y="443415"/>
                </a:lnTo>
                <a:lnTo>
                  <a:pt x="0" y="443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2406" r="-30896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21703" y="0"/>
            <a:ext cx="4264059" cy="10287000"/>
            <a:chOff x="0" y="0"/>
            <a:chExt cx="1123044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23044" cy="2709333"/>
            </a:xfrm>
            <a:custGeom>
              <a:avLst/>
              <a:gdLst/>
              <a:ahLst/>
              <a:cxnLst/>
              <a:rect l="l" t="t" r="r" b="b"/>
              <a:pathLst>
                <a:path w="1123044" h="2709333">
                  <a:moveTo>
                    <a:pt x="92597" y="0"/>
                  </a:moveTo>
                  <a:lnTo>
                    <a:pt x="1030448" y="0"/>
                  </a:lnTo>
                  <a:cubicBezTo>
                    <a:pt x="1081587" y="0"/>
                    <a:pt x="1123044" y="41457"/>
                    <a:pt x="1123044" y="92597"/>
                  </a:cubicBezTo>
                  <a:lnTo>
                    <a:pt x="1123044" y="2616737"/>
                  </a:lnTo>
                  <a:cubicBezTo>
                    <a:pt x="1123044" y="2667876"/>
                    <a:pt x="1081587" y="2709333"/>
                    <a:pt x="1030448" y="2709333"/>
                  </a:cubicBezTo>
                  <a:lnTo>
                    <a:pt x="92597" y="2709333"/>
                  </a:lnTo>
                  <a:cubicBezTo>
                    <a:pt x="41457" y="2709333"/>
                    <a:pt x="0" y="2667876"/>
                    <a:pt x="0" y="2616737"/>
                  </a:cubicBezTo>
                  <a:lnTo>
                    <a:pt x="0" y="92597"/>
                  </a:lnTo>
                  <a:cubicBezTo>
                    <a:pt x="0" y="41457"/>
                    <a:pt x="41457" y="0"/>
                    <a:pt x="92597" y="0"/>
                  </a:cubicBezTo>
                  <a:close/>
                </a:path>
              </a:pathLst>
            </a:custGeom>
            <a:solidFill>
              <a:srgbClr val="DCE2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12304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98523" y="2161933"/>
            <a:ext cx="6968279" cy="6812433"/>
            <a:chOff x="0" y="0"/>
            <a:chExt cx="1079569" cy="105542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79569" cy="1055424"/>
            </a:xfrm>
            <a:custGeom>
              <a:avLst/>
              <a:gdLst/>
              <a:ahLst/>
              <a:cxnLst/>
              <a:rect l="l" t="t" r="r" b="b"/>
              <a:pathLst>
                <a:path w="1079569" h="1055424">
                  <a:moveTo>
                    <a:pt x="35553" y="0"/>
                  </a:moveTo>
                  <a:lnTo>
                    <a:pt x="1044016" y="0"/>
                  </a:lnTo>
                  <a:cubicBezTo>
                    <a:pt x="1063651" y="0"/>
                    <a:pt x="1079569" y="15918"/>
                    <a:pt x="1079569" y="35553"/>
                  </a:cubicBezTo>
                  <a:lnTo>
                    <a:pt x="1079569" y="1019871"/>
                  </a:lnTo>
                  <a:cubicBezTo>
                    <a:pt x="1079569" y="1029301"/>
                    <a:pt x="1075823" y="1038344"/>
                    <a:pt x="1069156" y="1045011"/>
                  </a:cubicBezTo>
                  <a:cubicBezTo>
                    <a:pt x="1062488" y="1051678"/>
                    <a:pt x="1053445" y="1055424"/>
                    <a:pt x="1044016" y="1055424"/>
                  </a:cubicBezTo>
                  <a:lnTo>
                    <a:pt x="35553" y="1055424"/>
                  </a:lnTo>
                  <a:cubicBezTo>
                    <a:pt x="15918" y="1055424"/>
                    <a:pt x="0" y="1039507"/>
                    <a:pt x="0" y="1019871"/>
                  </a:cubicBezTo>
                  <a:lnTo>
                    <a:pt x="0" y="35553"/>
                  </a:lnTo>
                  <a:cubicBezTo>
                    <a:pt x="0" y="15918"/>
                    <a:pt x="15918" y="0"/>
                    <a:pt x="35553" y="0"/>
                  </a:cubicBezTo>
                  <a:close/>
                </a:path>
              </a:pathLst>
            </a:custGeom>
            <a:blipFill>
              <a:blip r:embed="rId4"/>
              <a:stretch>
                <a:fillRect l="-23322" r="-23322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6829803" y="1927533"/>
            <a:ext cx="1822999" cy="182299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400238" y="2497968"/>
            <a:ext cx="682130" cy="68213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5887644" y="7886644"/>
            <a:ext cx="1371656" cy="1371656"/>
          </a:xfrm>
          <a:custGeom>
            <a:avLst/>
            <a:gdLst/>
            <a:ahLst/>
            <a:cxnLst/>
            <a:rect l="l" t="t" r="r" b="b"/>
            <a:pathLst>
              <a:path w="1371656" h="1371656">
                <a:moveTo>
                  <a:pt x="0" y="0"/>
                </a:moveTo>
                <a:lnTo>
                  <a:pt x="1371656" y="0"/>
                </a:lnTo>
                <a:lnTo>
                  <a:pt x="1371656" y="1371656"/>
                </a:lnTo>
                <a:lnTo>
                  <a:pt x="0" y="1371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804572" y="627964"/>
            <a:ext cx="1888114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5"/>
              </a:lnSpc>
            </a:pPr>
            <a:r>
              <a:rPr lang="en-US" sz="2051" b="1" spc="4" dirty="0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051" b="1" spc="4" dirty="0">
                <a:solidFill>
                  <a:srgbClr val="101B40"/>
                </a:solidFill>
                <a:latin typeface="Montserrat Bold"/>
                <a:sym typeface="Montserrat Bold"/>
              </a:rPr>
              <a:t>VD25-816821</a:t>
            </a:r>
            <a:endParaRPr lang="en-US" sz="2051" spc="4" dirty="0">
              <a:solidFill>
                <a:srgbClr val="101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144000" y="4662921"/>
            <a:ext cx="7429472" cy="4908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4474" lvl="1" indent="-432237" algn="l">
              <a:lnSpc>
                <a:spcPts val="5605"/>
              </a:lnSpc>
              <a:buFont typeface="Arial"/>
              <a:buChar char="•"/>
            </a:pPr>
            <a:r>
              <a:rPr lang="en-US" sz="4004" spc="168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Challenges faced by visually impaired learners.</a:t>
            </a:r>
          </a:p>
          <a:p>
            <a:pPr marL="864474" lvl="1" indent="-432237" algn="l">
              <a:lnSpc>
                <a:spcPts val="5605"/>
              </a:lnSpc>
              <a:buFont typeface="Arial"/>
              <a:buChar char="•"/>
            </a:pPr>
            <a:r>
              <a:rPr lang="en-US" sz="4004" spc="168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 Lack of accessible,   affordable, intelligent tools.</a:t>
            </a:r>
          </a:p>
          <a:p>
            <a:pPr algn="l">
              <a:lnSpc>
                <a:spcPts val="5605"/>
              </a:lnSpc>
              <a:spcBef>
                <a:spcPct val="0"/>
              </a:spcBef>
            </a:pPr>
            <a:endParaRPr lang="en-US" sz="4004" spc="168">
              <a:solidFill>
                <a:srgbClr val="101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348045" y="2441676"/>
            <a:ext cx="8820010" cy="2007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679"/>
              </a:lnSpc>
            </a:pPr>
            <a:r>
              <a:rPr lang="en-US" sz="8532" b="1" spc="-49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 Statement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398523" y="2161933"/>
            <a:ext cx="6968279" cy="6812433"/>
            <a:chOff x="0" y="0"/>
            <a:chExt cx="1079569" cy="1055424"/>
          </a:xfrm>
        </p:grpSpPr>
        <p:sp>
          <p:nvSpPr>
            <p:cNvPr id="19" name="Freeform 19"/>
            <p:cNvSpPr/>
            <p:nvPr/>
          </p:nvSpPr>
          <p:spPr>
            <a:xfrm flipH="1">
              <a:off x="0" y="0"/>
              <a:ext cx="1079569" cy="1055424"/>
            </a:xfrm>
            <a:custGeom>
              <a:avLst/>
              <a:gdLst/>
              <a:ahLst/>
              <a:cxnLst/>
              <a:rect l="l" t="t" r="r" b="b"/>
              <a:pathLst>
                <a:path w="1079569" h="1055424">
                  <a:moveTo>
                    <a:pt x="1044016" y="0"/>
                  </a:moveTo>
                  <a:lnTo>
                    <a:pt x="35553" y="0"/>
                  </a:lnTo>
                  <a:cubicBezTo>
                    <a:pt x="15918" y="0"/>
                    <a:pt x="0" y="15918"/>
                    <a:pt x="0" y="35553"/>
                  </a:cubicBezTo>
                  <a:lnTo>
                    <a:pt x="0" y="1019871"/>
                  </a:lnTo>
                  <a:cubicBezTo>
                    <a:pt x="0" y="1029301"/>
                    <a:pt x="3746" y="1038344"/>
                    <a:pt x="10413" y="1045011"/>
                  </a:cubicBezTo>
                  <a:cubicBezTo>
                    <a:pt x="17081" y="1051678"/>
                    <a:pt x="26124" y="1055424"/>
                    <a:pt x="35553" y="1055424"/>
                  </a:cubicBezTo>
                  <a:lnTo>
                    <a:pt x="1044016" y="1055424"/>
                  </a:lnTo>
                  <a:cubicBezTo>
                    <a:pt x="1063651" y="1055424"/>
                    <a:pt x="1079569" y="1039507"/>
                    <a:pt x="1079569" y="1019871"/>
                  </a:cubicBezTo>
                  <a:lnTo>
                    <a:pt x="1079569" y="35553"/>
                  </a:lnTo>
                  <a:cubicBezTo>
                    <a:pt x="1079569" y="15918"/>
                    <a:pt x="1063651" y="0"/>
                    <a:pt x="1044016" y="0"/>
                  </a:cubicBezTo>
                  <a:close/>
                </a:path>
              </a:pathLst>
            </a:custGeom>
            <a:blipFill>
              <a:blip r:embed="rId7"/>
              <a:stretch>
                <a:fillRect l="-3528" r="-43116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36419" y="677760"/>
            <a:ext cx="522881" cy="443415"/>
          </a:xfrm>
          <a:custGeom>
            <a:avLst/>
            <a:gdLst/>
            <a:ahLst/>
            <a:cxnLst/>
            <a:rect l="l" t="t" r="r" b="b"/>
            <a:pathLst>
              <a:path w="522881" h="443415">
                <a:moveTo>
                  <a:pt x="0" y="0"/>
                </a:moveTo>
                <a:lnTo>
                  <a:pt x="522881" y="0"/>
                </a:lnTo>
                <a:lnTo>
                  <a:pt x="522881" y="443415"/>
                </a:lnTo>
                <a:lnTo>
                  <a:pt x="0" y="443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2406" r="-30896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21703" y="0"/>
            <a:ext cx="4264059" cy="10287000"/>
            <a:chOff x="0" y="0"/>
            <a:chExt cx="1123044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23044" cy="2709333"/>
            </a:xfrm>
            <a:custGeom>
              <a:avLst/>
              <a:gdLst/>
              <a:ahLst/>
              <a:cxnLst/>
              <a:rect l="l" t="t" r="r" b="b"/>
              <a:pathLst>
                <a:path w="1123044" h="2709333">
                  <a:moveTo>
                    <a:pt x="92597" y="0"/>
                  </a:moveTo>
                  <a:lnTo>
                    <a:pt x="1030448" y="0"/>
                  </a:lnTo>
                  <a:cubicBezTo>
                    <a:pt x="1081587" y="0"/>
                    <a:pt x="1123044" y="41457"/>
                    <a:pt x="1123044" y="92597"/>
                  </a:cubicBezTo>
                  <a:lnTo>
                    <a:pt x="1123044" y="2616737"/>
                  </a:lnTo>
                  <a:cubicBezTo>
                    <a:pt x="1123044" y="2667876"/>
                    <a:pt x="1081587" y="2709333"/>
                    <a:pt x="1030448" y="2709333"/>
                  </a:cubicBezTo>
                  <a:lnTo>
                    <a:pt x="92597" y="2709333"/>
                  </a:lnTo>
                  <a:cubicBezTo>
                    <a:pt x="41457" y="2709333"/>
                    <a:pt x="0" y="2667876"/>
                    <a:pt x="0" y="2616737"/>
                  </a:cubicBezTo>
                  <a:lnTo>
                    <a:pt x="0" y="92597"/>
                  </a:lnTo>
                  <a:cubicBezTo>
                    <a:pt x="0" y="41457"/>
                    <a:pt x="41457" y="0"/>
                    <a:pt x="92597" y="0"/>
                  </a:cubicBezTo>
                  <a:close/>
                </a:path>
              </a:pathLst>
            </a:custGeom>
            <a:solidFill>
              <a:srgbClr val="DCE2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12304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98523" y="2161933"/>
            <a:ext cx="6968279" cy="6812433"/>
            <a:chOff x="0" y="0"/>
            <a:chExt cx="1079569" cy="105542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79569" cy="1055424"/>
            </a:xfrm>
            <a:custGeom>
              <a:avLst/>
              <a:gdLst/>
              <a:ahLst/>
              <a:cxnLst/>
              <a:rect l="l" t="t" r="r" b="b"/>
              <a:pathLst>
                <a:path w="1079569" h="1055424">
                  <a:moveTo>
                    <a:pt x="35553" y="0"/>
                  </a:moveTo>
                  <a:lnTo>
                    <a:pt x="1044016" y="0"/>
                  </a:lnTo>
                  <a:cubicBezTo>
                    <a:pt x="1063651" y="0"/>
                    <a:pt x="1079569" y="15918"/>
                    <a:pt x="1079569" y="35553"/>
                  </a:cubicBezTo>
                  <a:lnTo>
                    <a:pt x="1079569" y="1019871"/>
                  </a:lnTo>
                  <a:cubicBezTo>
                    <a:pt x="1079569" y="1029301"/>
                    <a:pt x="1075823" y="1038344"/>
                    <a:pt x="1069156" y="1045011"/>
                  </a:cubicBezTo>
                  <a:cubicBezTo>
                    <a:pt x="1062488" y="1051678"/>
                    <a:pt x="1053445" y="1055424"/>
                    <a:pt x="1044016" y="1055424"/>
                  </a:cubicBezTo>
                  <a:lnTo>
                    <a:pt x="35553" y="1055424"/>
                  </a:lnTo>
                  <a:cubicBezTo>
                    <a:pt x="15918" y="1055424"/>
                    <a:pt x="0" y="1039507"/>
                    <a:pt x="0" y="1019871"/>
                  </a:cubicBezTo>
                  <a:lnTo>
                    <a:pt x="0" y="35553"/>
                  </a:lnTo>
                  <a:cubicBezTo>
                    <a:pt x="0" y="15918"/>
                    <a:pt x="15918" y="0"/>
                    <a:pt x="35553" y="0"/>
                  </a:cubicBezTo>
                  <a:close/>
                </a:path>
              </a:pathLst>
            </a:custGeom>
            <a:blipFill>
              <a:blip r:embed="rId4"/>
              <a:stretch>
                <a:fillRect l="-23322" r="-23322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6829803" y="1927533"/>
            <a:ext cx="1822999" cy="182299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400238" y="2497968"/>
            <a:ext cx="682130" cy="68213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5887644" y="7886644"/>
            <a:ext cx="1371656" cy="1371656"/>
          </a:xfrm>
          <a:custGeom>
            <a:avLst/>
            <a:gdLst/>
            <a:ahLst/>
            <a:cxnLst/>
            <a:rect l="l" t="t" r="r" b="b"/>
            <a:pathLst>
              <a:path w="1371656" h="1371656">
                <a:moveTo>
                  <a:pt x="0" y="0"/>
                </a:moveTo>
                <a:lnTo>
                  <a:pt x="1371656" y="0"/>
                </a:lnTo>
                <a:lnTo>
                  <a:pt x="1371656" y="1371656"/>
                </a:lnTo>
                <a:lnTo>
                  <a:pt x="0" y="1371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804572" y="627964"/>
            <a:ext cx="1888114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5"/>
              </a:lnSpc>
            </a:pPr>
            <a:r>
              <a:rPr lang="en-US" sz="2051" b="1" spc="4" dirty="0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051" b="1" spc="4" dirty="0">
                <a:solidFill>
                  <a:srgbClr val="101B40"/>
                </a:solidFill>
                <a:latin typeface="Montserrat Bold"/>
                <a:sym typeface="Montserrat Bold"/>
              </a:rPr>
              <a:t>VD25-816821</a:t>
            </a:r>
            <a:endParaRPr lang="en-US" sz="2051" spc="4" dirty="0">
              <a:solidFill>
                <a:srgbClr val="101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549720" y="2632076"/>
            <a:ext cx="7448140" cy="995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136"/>
              </a:lnSpc>
              <a:spcBef>
                <a:spcPct val="0"/>
              </a:spcBef>
            </a:pPr>
            <a:r>
              <a:rPr lang="en-US" sz="5811" spc="-337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Challenges: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49720" y="4670603"/>
            <a:ext cx="6741273" cy="1042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679"/>
              </a:lnSpc>
            </a:pPr>
            <a:r>
              <a:rPr lang="en-US" sz="8532" b="1" spc="-49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Solution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751395" y="3776396"/>
            <a:ext cx="6337924" cy="646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04"/>
              </a:lnSpc>
            </a:pPr>
            <a:r>
              <a:rPr lang="en-US" sz="2100" spc="-1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Lack of accessible, affordable, intelligent learning tools for visually impaired..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460786" y="6118811"/>
            <a:ext cx="7537074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6066" lvl="1" indent="-243033" algn="just">
              <a:lnSpc>
                <a:spcPts val="2431"/>
              </a:lnSpc>
              <a:buFont typeface="Arial"/>
              <a:buChar char="•"/>
            </a:pPr>
            <a:r>
              <a:rPr lang="en-US" sz="2251" b="1" i="1" spc="-159" dirty="0">
                <a:solidFill>
                  <a:srgbClr val="8FA4C1"/>
                </a:solidFill>
                <a:latin typeface="Montserrat Semi-Bold Italics"/>
                <a:ea typeface="Montserrat Semi-Bold Italics"/>
                <a:cs typeface="Montserrat Semi-Bold Italics"/>
                <a:sym typeface="Montserrat Semi-Bold Italics"/>
              </a:rPr>
              <a:t>VOICE-FIRST, CAMERA-ENABLED, MULTILINGUAL AI ASSISTANT.</a:t>
            </a:r>
          </a:p>
          <a:p>
            <a:pPr marL="486066" lvl="1" indent="-243033" algn="just">
              <a:lnSpc>
                <a:spcPts val="2431"/>
              </a:lnSpc>
              <a:buFont typeface="Arial"/>
              <a:buChar char="•"/>
            </a:pPr>
            <a:r>
              <a:rPr lang="en-US" sz="2251" b="1" i="1" spc="-159" dirty="0">
                <a:solidFill>
                  <a:srgbClr val="8FA4C1"/>
                </a:solidFill>
                <a:latin typeface="Montserrat Semi-Bold Italics"/>
                <a:ea typeface="Montserrat Semi-Bold Italics"/>
                <a:cs typeface="Montserrat Semi-Bold Italics"/>
                <a:sym typeface="Montserrat Semi-Bold Italics"/>
              </a:rPr>
              <a:t>OCR + TTS FOR DOCUMENTS.</a:t>
            </a:r>
          </a:p>
          <a:p>
            <a:pPr marL="486066" lvl="1" indent="-243033" algn="just">
              <a:lnSpc>
                <a:spcPts val="2431"/>
              </a:lnSpc>
              <a:buFont typeface="Arial"/>
              <a:buChar char="•"/>
            </a:pPr>
            <a:r>
              <a:rPr lang="en-US" sz="2251" b="1" i="1" spc="-159" dirty="0">
                <a:solidFill>
                  <a:srgbClr val="8FA4C1"/>
                </a:solidFill>
                <a:latin typeface="Montserrat Semi-Bold Italics"/>
                <a:ea typeface="Montserrat Semi-Bold Italics"/>
                <a:cs typeface="Montserrat Semi-Bold Italics"/>
                <a:sym typeface="Montserrat Semi-Bold Italics"/>
              </a:rPr>
              <a:t>IMAGECAPTIONINGFOR DIAGRAMS/GRAPHS/MAPS.</a:t>
            </a:r>
          </a:p>
          <a:p>
            <a:pPr marL="486066" lvl="1" indent="-243033" algn="just">
              <a:lnSpc>
                <a:spcPts val="2431"/>
              </a:lnSpc>
              <a:buFont typeface="Arial"/>
              <a:buChar char="•"/>
            </a:pPr>
            <a:r>
              <a:rPr lang="en-US" sz="2251" b="1" i="1" spc="-159" dirty="0">
                <a:solidFill>
                  <a:srgbClr val="8FA4C1"/>
                </a:solidFill>
                <a:latin typeface="Montserrat Semi-Bold Italics"/>
                <a:ea typeface="Montserrat Semi-Bold Italics"/>
                <a:cs typeface="Montserrat Semi-Bold Italics"/>
                <a:sym typeface="Montserrat Semi-Bold Italics"/>
              </a:rPr>
              <a:t>EMOTION-AWARE  SPEECH + VOICE COMMANDS.</a:t>
            </a:r>
          </a:p>
          <a:p>
            <a:pPr algn="just">
              <a:lnSpc>
                <a:spcPts val="2431"/>
              </a:lnSpc>
            </a:pPr>
            <a:endParaRPr lang="en-US" sz="2251" b="1" i="1" spc="-159" dirty="0">
              <a:solidFill>
                <a:srgbClr val="8FA4C1"/>
              </a:solidFill>
              <a:latin typeface="Montserrat Semi-Bold Italics"/>
              <a:ea typeface="Montserrat Semi-Bold Italics"/>
              <a:cs typeface="Montserrat Semi-Bold Italics"/>
              <a:sym typeface="Montserrat Semi-Bold Itali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36419" y="677760"/>
            <a:ext cx="522881" cy="443415"/>
          </a:xfrm>
          <a:custGeom>
            <a:avLst/>
            <a:gdLst/>
            <a:ahLst/>
            <a:cxnLst/>
            <a:rect l="l" t="t" r="r" b="b"/>
            <a:pathLst>
              <a:path w="522881" h="443415">
                <a:moveTo>
                  <a:pt x="0" y="0"/>
                </a:moveTo>
                <a:lnTo>
                  <a:pt x="522881" y="0"/>
                </a:lnTo>
                <a:lnTo>
                  <a:pt x="522881" y="443415"/>
                </a:lnTo>
                <a:lnTo>
                  <a:pt x="0" y="443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2406" r="-30896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126616" y="2222524"/>
            <a:ext cx="5879177" cy="6812433"/>
            <a:chOff x="0" y="0"/>
            <a:chExt cx="910838" cy="105542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10838" cy="1055424"/>
            </a:xfrm>
            <a:custGeom>
              <a:avLst/>
              <a:gdLst/>
              <a:ahLst/>
              <a:cxnLst/>
              <a:rect l="l" t="t" r="r" b="b"/>
              <a:pathLst>
                <a:path w="910838" h="1055424">
                  <a:moveTo>
                    <a:pt x="42139" y="0"/>
                  </a:moveTo>
                  <a:lnTo>
                    <a:pt x="868699" y="0"/>
                  </a:lnTo>
                  <a:cubicBezTo>
                    <a:pt x="891972" y="0"/>
                    <a:pt x="910838" y="18866"/>
                    <a:pt x="910838" y="42139"/>
                  </a:cubicBezTo>
                  <a:lnTo>
                    <a:pt x="910838" y="1013285"/>
                  </a:lnTo>
                  <a:cubicBezTo>
                    <a:pt x="910838" y="1036558"/>
                    <a:pt x="891972" y="1055424"/>
                    <a:pt x="868699" y="1055424"/>
                  </a:cubicBezTo>
                  <a:lnTo>
                    <a:pt x="42139" y="1055424"/>
                  </a:lnTo>
                  <a:cubicBezTo>
                    <a:pt x="18866" y="1055424"/>
                    <a:pt x="0" y="1036558"/>
                    <a:pt x="0" y="1013285"/>
                  </a:cubicBezTo>
                  <a:lnTo>
                    <a:pt x="0" y="42139"/>
                  </a:lnTo>
                  <a:cubicBezTo>
                    <a:pt x="0" y="18866"/>
                    <a:pt x="18866" y="0"/>
                    <a:pt x="42139" y="0"/>
                  </a:cubicBezTo>
                  <a:close/>
                </a:path>
              </a:pathLst>
            </a:custGeom>
            <a:blipFill>
              <a:blip r:embed="rId4"/>
              <a:stretch>
                <a:fillRect l="-98652" t="-32685" r="-32114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5492906" y="1840347"/>
            <a:ext cx="1766394" cy="176639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045629" y="2393069"/>
            <a:ext cx="660949" cy="66094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54833" y="8417555"/>
            <a:ext cx="3075708" cy="776477"/>
            <a:chOff x="0" y="0"/>
            <a:chExt cx="810063" cy="20450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0063" cy="204504"/>
            </a:xfrm>
            <a:custGeom>
              <a:avLst/>
              <a:gdLst/>
              <a:ahLst/>
              <a:cxnLst/>
              <a:rect l="l" t="t" r="r" b="b"/>
              <a:pathLst>
                <a:path w="810063" h="204504">
                  <a:moveTo>
                    <a:pt x="102252" y="0"/>
                  </a:moveTo>
                  <a:lnTo>
                    <a:pt x="707811" y="0"/>
                  </a:lnTo>
                  <a:cubicBezTo>
                    <a:pt x="764283" y="0"/>
                    <a:pt x="810063" y="45780"/>
                    <a:pt x="810063" y="102252"/>
                  </a:cubicBezTo>
                  <a:lnTo>
                    <a:pt x="810063" y="102252"/>
                  </a:lnTo>
                  <a:cubicBezTo>
                    <a:pt x="810063" y="129371"/>
                    <a:pt x="799290" y="155379"/>
                    <a:pt x="780114" y="174555"/>
                  </a:cubicBezTo>
                  <a:cubicBezTo>
                    <a:pt x="760938" y="193731"/>
                    <a:pt x="734930" y="204504"/>
                    <a:pt x="707811" y="204504"/>
                  </a:cubicBezTo>
                  <a:lnTo>
                    <a:pt x="102252" y="204504"/>
                  </a:lnTo>
                  <a:cubicBezTo>
                    <a:pt x="75133" y="204504"/>
                    <a:pt x="49125" y="193731"/>
                    <a:pt x="29949" y="174555"/>
                  </a:cubicBezTo>
                  <a:cubicBezTo>
                    <a:pt x="10773" y="155379"/>
                    <a:pt x="0" y="129371"/>
                    <a:pt x="0" y="102252"/>
                  </a:cubicBezTo>
                  <a:lnTo>
                    <a:pt x="0" y="102252"/>
                  </a:lnTo>
                  <a:cubicBezTo>
                    <a:pt x="0" y="75133"/>
                    <a:pt x="10773" y="49125"/>
                    <a:pt x="29949" y="29949"/>
                  </a:cubicBezTo>
                  <a:cubicBezTo>
                    <a:pt x="49125" y="10773"/>
                    <a:pt x="75133" y="0"/>
                    <a:pt x="1022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0063" cy="242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513376" y="8515197"/>
            <a:ext cx="581194" cy="58119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04572" y="627964"/>
            <a:ext cx="1888114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5"/>
              </a:lnSpc>
            </a:pPr>
            <a:r>
              <a:rPr lang="en-US" sz="2051" b="1" spc="4" dirty="0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051" b="1" spc="4" dirty="0">
                <a:solidFill>
                  <a:srgbClr val="101B40"/>
                </a:solidFill>
                <a:latin typeface="Montserrat Bold"/>
                <a:sym typeface="Montserrat Bold"/>
              </a:rPr>
              <a:t>VD25-816821</a:t>
            </a:r>
            <a:endParaRPr lang="en-US" sz="2051" spc="4" dirty="0">
              <a:solidFill>
                <a:srgbClr val="101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28700" y="2470174"/>
            <a:ext cx="8183598" cy="2992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679"/>
              </a:lnSpc>
            </a:pPr>
            <a:r>
              <a:rPr lang="en-US" sz="8532" b="1" spc="315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Unique Value Proposition (UVP)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54833" y="5774988"/>
            <a:ext cx="7448140" cy="2265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604"/>
              </a:lnSpc>
              <a:buFont typeface="Arial"/>
              <a:buChar char="•"/>
            </a:pPr>
            <a:r>
              <a:rPr lang="en-US" sz="2100" spc="-134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Multilingual support (English, Hindi, Telugu).</a:t>
            </a:r>
          </a:p>
          <a:p>
            <a:pPr marL="453390" lvl="1" indent="-226695" algn="just">
              <a:lnSpc>
                <a:spcPts val="2604"/>
              </a:lnSpc>
              <a:buFont typeface="Arial"/>
              <a:buChar char="•"/>
            </a:pPr>
            <a:r>
              <a:rPr lang="en-US" sz="2100" spc="-134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Automatic camera detection + hands-free use.</a:t>
            </a:r>
          </a:p>
          <a:p>
            <a:pPr marL="453390" lvl="1" indent="-226695" algn="just">
              <a:lnSpc>
                <a:spcPts val="2604"/>
              </a:lnSpc>
              <a:buFont typeface="Arial"/>
              <a:buChar char="•"/>
            </a:pPr>
            <a:r>
              <a:rPr lang="en-US" sz="2100" spc="-134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Accessibility-first design (WCAG standards).</a:t>
            </a:r>
          </a:p>
          <a:p>
            <a:pPr marL="453390" lvl="1" indent="-226695" algn="just">
              <a:lnSpc>
                <a:spcPts val="2604"/>
              </a:lnSpc>
              <a:buFont typeface="Arial"/>
              <a:buChar char="•"/>
            </a:pPr>
            <a:r>
              <a:rPr lang="en-US" sz="2100" spc="-134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Affordable, scalable for schools, NGOs, libraries.</a:t>
            </a:r>
          </a:p>
          <a:p>
            <a:pPr marL="453390" lvl="1" indent="-226695" algn="just">
              <a:lnSpc>
                <a:spcPts val="2604"/>
              </a:lnSpc>
              <a:buFont typeface="Arial"/>
              <a:buChar char="•"/>
            </a:pPr>
            <a:r>
              <a:rPr lang="en-US" sz="2100" spc="-134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Empowers independent learning for visually impaired students.</a:t>
            </a:r>
          </a:p>
          <a:p>
            <a:pPr algn="just">
              <a:lnSpc>
                <a:spcPts val="2604"/>
              </a:lnSpc>
            </a:pPr>
            <a:endParaRPr lang="en-US" sz="2100" spc="-134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419090" y="8626905"/>
            <a:ext cx="2037135" cy="395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851" b="1" spc="-202">
                <a:solidFill>
                  <a:srgbClr val="8FA4C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Next Slide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36419" y="677760"/>
            <a:ext cx="522881" cy="443415"/>
          </a:xfrm>
          <a:custGeom>
            <a:avLst/>
            <a:gdLst/>
            <a:ahLst/>
            <a:cxnLst/>
            <a:rect l="l" t="t" r="r" b="b"/>
            <a:pathLst>
              <a:path w="522881" h="443415">
                <a:moveTo>
                  <a:pt x="0" y="0"/>
                </a:moveTo>
                <a:lnTo>
                  <a:pt x="522881" y="0"/>
                </a:lnTo>
                <a:lnTo>
                  <a:pt x="522881" y="443415"/>
                </a:lnTo>
                <a:lnTo>
                  <a:pt x="0" y="443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2406" r="-30896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499106" y="731958"/>
            <a:ext cx="1589190" cy="31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b="1" spc="3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04572" y="627964"/>
            <a:ext cx="1888114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5"/>
              </a:lnSpc>
            </a:pPr>
            <a:r>
              <a:rPr lang="en-US" sz="2051" b="1" spc="4" dirty="0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051" b="1" spc="4" dirty="0">
                <a:solidFill>
                  <a:srgbClr val="101B40"/>
                </a:solidFill>
                <a:latin typeface="Montserrat Bold"/>
                <a:sym typeface="Montserrat Bold"/>
              </a:rPr>
              <a:t>VD25-81682</a:t>
            </a:r>
            <a:endParaRPr lang="en-US" sz="2051" spc="4" dirty="0">
              <a:solidFill>
                <a:srgbClr val="101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-942750" y="2337722"/>
            <a:ext cx="7047156" cy="6254075"/>
            <a:chOff x="0" y="0"/>
            <a:chExt cx="1856041" cy="16471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56041" cy="1647164"/>
            </a:xfrm>
            <a:custGeom>
              <a:avLst/>
              <a:gdLst/>
              <a:ahLst/>
              <a:cxnLst/>
              <a:rect l="l" t="t" r="r" b="b"/>
              <a:pathLst>
                <a:path w="1856041" h="1647164">
                  <a:moveTo>
                    <a:pt x="56028" y="0"/>
                  </a:moveTo>
                  <a:lnTo>
                    <a:pt x="1800013" y="0"/>
                  </a:lnTo>
                  <a:cubicBezTo>
                    <a:pt x="1830957" y="0"/>
                    <a:pt x="1856041" y="25085"/>
                    <a:pt x="1856041" y="56028"/>
                  </a:cubicBezTo>
                  <a:lnTo>
                    <a:pt x="1856041" y="1591136"/>
                  </a:lnTo>
                  <a:cubicBezTo>
                    <a:pt x="1856041" y="1605995"/>
                    <a:pt x="1850138" y="1620246"/>
                    <a:pt x="1839631" y="1630754"/>
                  </a:cubicBezTo>
                  <a:cubicBezTo>
                    <a:pt x="1829124" y="1641261"/>
                    <a:pt x="1814873" y="1647164"/>
                    <a:pt x="1800013" y="1647164"/>
                  </a:cubicBezTo>
                  <a:lnTo>
                    <a:pt x="56028" y="1647164"/>
                  </a:lnTo>
                  <a:cubicBezTo>
                    <a:pt x="41168" y="1647164"/>
                    <a:pt x="26918" y="1641261"/>
                    <a:pt x="16410" y="1630754"/>
                  </a:cubicBezTo>
                  <a:cubicBezTo>
                    <a:pt x="5903" y="1620246"/>
                    <a:pt x="0" y="1605995"/>
                    <a:pt x="0" y="1591136"/>
                  </a:cubicBezTo>
                  <a:lnTo>
                    <a:pt x="0" y="56028"/>
                  </a:lnTo>
                  <a:cubicBezTo>
                    <a:pt x="0" y="41168"/>
                    <a:pt x="5903" y="26918"/>
                    <a:pt x="16410" y="16410"/>
                  </a:cubicBezTo>
                  <a:cubicBezTo>
                    <a:pt x="26918" y="5903"/>
                    <a:pt x="41168" y="0"/>
                    <a:pt x="56028" y="0"/>
                  </a:cubicBezTo>
                  <a:close/>
                </a:path>
              </a:pathLst>
            </a:custGeom>
            <a:solidFill>
              <a:srgbClr val="DCE2E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856041" cy="16852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4938362" y="4063182"/>
            <a:ext cx="2160637" cy="2160637"/>
          </a:xfrm>
          <a:custGeom>
            <a:avLst/>
            <a:gdLst/>
            <a:ahLst/>
            <a:cxnLst/>
            <a:rect l="l" t="t" r="r" b="b"/>
            <a:pathLst>
              <a:path w="2160637" h="2160637">
                <a:moveTo>
                  <a:pt x="0" y="0"/>
                </a:moveTo>
                <a:lnTo>
                  <a:pt x="2160637" y="0"/>
                </a:lnTo>
                <a:lnTo>
                  <a:pt x="2160637" y="2160636"/>
                </a:lnTo>
                <a:lnTo>
                  <a:pt x="0" y="21606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176884" y="3001103"/>
            <a:ext cx="5965328" cy="7285897"/>
          </a:xfrm>
          <a:custGeom>
            <a:avLst/>
            <a:gdLst/>
            <a:ahLst/>
            <a:cxnLst/>
            <a:rect l="l" t="t" r="r" b="b"/>
            <a:pathLst>
              <a:path w="5965328" h="7285897">
                <a:moveTo>
                  <a:pt x="0" y="0"/>
                </a:moveTo>
                <a:lnTo>
                  <a:pt x="5965328" y="0"/>
                </a:lnTo>
                <a:lnTo>
                  <a:pt x="5965328" y="7285897"/>
                </a:lnTo>
                <a:lnTo>
                  <a:pt x="0" y="72858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991514" y="3681984"/>
            <a:ext cx="8467686" cy="2317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3390" lvl="1" indent="-226695" algn="just">
              <a:lnSpc>
                <a:spcPts val="2604"/>
              </a:lnSpc>
              <a:buFont typeface="Arial"/>
              <a:buChar char="•"/>
            </a:pPr>
            <a:r>
              <a:rPr lang="en-US" sz="2100" spc="-134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Frontend: React/Next.js (WCAG accessibility).</a:t>
            </a:r>
          </a:p>
          <a:p>
            <a:pPr marL="453390" lvl="1" indent="-226695" algn="just">
              <a:lnSpc>
                <a:spcPts val="2604"/>
              </a:lnSpc>
              <a:buFont typeface="Arial"/>
              <a:buChar char="•"/>
            </a:pPr>
            <a:r>
              <a:rPr lang="en-US" sz="2100" spc="-134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Backend: Node.js + Express.</a:t>
            </a:r>
          </a:p>
          <a:p>
            <a:pPr marL="453390" lvl="1" indent="-226695" algn="just">
              <a:lnSpc>
                <a:spcPts val="2604"/>
              </a:lnSpc>
              <a:buFont typeface="Arial"/>
              <a:buChar char="•"/>
            </a:pPr>
            <a:r>
              <a:rPr lang="en-US" sz="2100" spc="-134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OCR: Google Vision OCR.</a:t>
            </a:r>
          </a:p>
          <a:p>
            <a:pPr marL="453390" lvl="1" indent="-226695" algn="just">
              <a:lnSpc>
                <a:spcPts val="2604"/>
              </a:lnSpc>
              <a:buFont typeface="Arial"/>
              <a:buChar char="•"/>
            </a:pPr>
            <a:r>
              <a:rPr lang="en-US" sz="2100" spc="-134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TTS: Google Cloud TTS.</a:t>
            </a:r>
          </a:p>
          <a:p>
            <a:pPr marL="453390" lvl="1" indent="-226695" algn="just">
              <a:lnSpc>
                <a:spcPts val="2604"/>
              </a:lnSpc>
              <a:buFont typeface="Arial"/>
              <a:buChar char="•"/>
            </a:pPr>
            <a:r>
              <a:rPr lang="en-US" sz="2100" spc="-134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AI Reasoning: Google Gemini </a:t>
            </a:r>
          </a:p>
          <a:p>
            <a:pPr marL="453390" lvl="1" indent="-226695" algn="just">
              <a:lnSpc>
                <a:spcPts val="2604"/>
              </a:lnSpc>
              <a:buFont typeface="Arial"/>
              <a:buChar char="•"/>
            </a:pPr>
            <a:r>
              <a:rPr lang="en-US" sz="2100" spc="-134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Image Captioning: BLIP.</a:t>
            </a:r>
          </a:p>
          <a:p>
            <a:pPr marL="453390" lvl="1" indent="-226695" algn="just">
              <a:lnSpc>
                <a:spcPts val="2604"/>
              </a:lnSpc>
              <a:buFont typeface="Arial"/>
              <a:buChar char="•"/>
            </a:pPr>
            <a:r>
              <a:rPr lang="en-US" sz="2100" spc="-134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Camera/Gesture: Media Pipe.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91514" y="2675159"/>
            <a:ext cx="9388534" cy="832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145"/>
              </a:lnSpc>
            </a:pPr>
            <a:r>
              <a:rPr lang="en-US" sz="6827" b="1" spc="-396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Technical Approach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991514" y="7549389"/>
            <a:ext cx="3075708" cy="776477"/>
            <a:chOff x="0" y="0"/>
            <a:chExt cx="810063" cy="20450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0063" cy="204504"/>
            </a:xfrm>
            <a:custGeom>
              <a:avLst/>
              <a:gdLst/>
              <a:ahLst/>
              <a:cxnLst/>
              <a:rect l="l" t="t" r="r" b="b"/>
              <a:pathLst>
                <a:path w="810063" h="204504">
                  <a:moveTo>
                    <a:pt x="102252" y="0"/>
                  </a:moveTo>
                  <a:lnTo>
                    <a:pt x="707811" y="0"/>
                  </a:lnTo>
                  <a:cubicBezTo>
                    <a:pt x="764283" y="0"/>
                    <a:pt x="810063" y="45780"/>
                    <a:pt x="810063" y="102252"/>
                  </a:cubicBezTo>
                  <a:lnTo>
                    <a:pt x="810063" y="102252"/>
                  </a:lnTo>
                  <a:cubicBezTo>
                    <a:pt x="810063" y="129371"/>
                    <a:pt x="799290" y="155379"/>
                    <a:pt x="780114" y="174555"/>
                  </a:cubicBezTo>
                  <a:cubicBezTo>
                    <a:pt x="760938" y="193731"/>
                    <a:pt x="734930" y="204504"/>
                    <a:pt x="707811" y="204504"/>
                  </a:cubicBezTo>
                  <a:lnTo>
                    <a:pt x="102252" y="204504"/>
                  </a:lnTo>
                  <a:cubicBezTo>
                    <a:pt x="75133" y="204504"/>
                    <a:pt x="49125" y="193731"/>
                    <a:pt x="29949" y="174555"/>
                  </a:cubicBezTo>
                  <a:cubicBezTo>
                    <a:pt x="10773" y="155379"/>
                    <a:pt x="0" y="129371"/>
                    <a:pt x="0" y="102252"/>
                  </a:cubicBezTo>
                  <a:lnTo>
                    <a:pt x="0" y="102252"/>
                  </a:lnTo>
                  <a:cubicBezTo>
                    <a:pt x="0" y="75133"/>
                    <a:pt x="10773" y="49125"/>
                    <a:pt x="29949" y="29949"/>
                  </a:cubicBezTo>
                  <a:cubicBezTo>
                    <a:pt x="49125" y="10773"/>
                    <a:pt x="75133" y="0"/>
                    <a:pt x="1022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0063" cy="242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350057" y="7647030"/>
            <a:ext cx="581194" cy="58119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8255772" y="7758738"/>
            <a:ext cx="2037135" cy="395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851" b="1" spc="-202">
                <a:solidFill>
                  <a:srgbClr val="8FA4C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Next Slide</a:t>
            </a:r>
          </a:p>
        </p:txBody>
      </p:sp>
      <p:sp>
        <p:nvSpPr>
          <p:cNvPr id="19" name="Freeform 19"/>
          <p:cNvSpPr/>
          <p:nvPr/>
        </p:nvSpPr>
        <p:spPr>
          <a:xfrm>
            <a:off x="15702597" y="7720638"/>
            <a:ext cx="1602254" cy="1602254"/>
          </a:xfrm>
          <a:custGeom>
            <a:avLst/>
            <a:gdLst/>
            <a:ahLst/>
            <a:cxnLst/>
            <a:rect l="l" t="t" r="r" b="b"/>
            <a:pathLst>
              <a:path w="1602254" h="1602254">
                <a:moveTo>
                  <a:pt x="0" y="0"/>
                </a:moveTo>
                <a:lnTo>
                  <a:pt x="1602254" y="0"/>
                </a:lnTo>
                <a:lnTo>
                  <a:pt x="1602254" y="1602254"/>
                </a:lnTo>
                <a:lnTo>
                  <a:pt x="0" y="16022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0265" y="341540"/>
            <a:ext cx="17587469" cy="9603920"/>
            <a:chOff x="0" y="0"/>
            <a:chExt cx="4632091" cy="25294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32091" cy="2529427"/>
            </a:xfrm>
            <a:custGeom>
              <a:avLst/>
              <a:gdLst/>
              <a:ahLst/>
              <a:cxnLst/>
              <a:rect l="l" t="t" r="r" b="b"/>
              <a:pathLst>
                <a:path w="4632091" h="2529427">
                  <a:moveTo>
                    <a:pt x="22450" y="0"/>
                  </a:moveTo>
                  <a:lnTo>
                    <a:pt x="4609641" y="0"/>
                  </a:lnTo>
                  <a:cubicBezTo>
                    <a:pt x="4615595" y="0"/>
                    <a:pt x="4621305" y="2365"/>
                    <a:pt x="4625515" y="6575"/>
                  </a:cubicBezTo>
                  <a:cubicBezTo>
                    <a:pt x="4629725" y="10786"/>
                    <a:pt x="4632091" y="16496"/>
                    <a:pt x="4632091" y="22450"/>
                  </a:cubicBezTo>
                  <a:lnTo>
                    <a:pt x="4632091" y="2506977"/>
                  </a:lnTo>
                  <a:cubicBezTo>
                    <a:pt x="4632091" y="2519376"/>
                    <a:pt x="4622039" y="2529427"/>
                    <a:pt x="4609641" y="2529427"/>
                  </a:cubicBezTo>
                  <a:lnTo>
                    <a:pt x="22450" y="2529427"/>
                  </a:lnTo>
                  <a:cubicBezTo>
                    <a:pt x="10051" y="2529427"/>
                    <a:pt x="0" y="2519376"/>
                    <a:pt x="0" y="2506977"/>
                  </a:cubicBezTo>
                  <a:lnTo>
                    <a:pt x="0" y="22450"/>
                  </a:lnTo>
                  <a:cubicBezTo>
                    <a:pt x="0" y="10051"/>
                    <a:pt x="10051" y="0"/>
                    <a:pt x="22450" y="0"/>
                  </a:cubicBezTo>
                  <a:close/>
                </a:path>
              </a:pathLst>
            </a:custGeom>
            <a:solidFill>
              <a:srgbClr val="DCE2E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32091" cy="2567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736419" y="924288"/>
            <a:ext cx="522881" cy="443415"/>
          </a:xfrm>
          <a:custGeom>
            <a:avLst/>
            <a:gdLst/>
            <a:ahLst/>
            <a:cxnLst/>
            <a:rect l="l" t="t" r="r" b="b"/>
            <a:pathLst>
              <a:path w="522881" h="443415">
                <a:moveTo>
                  <a:pt x="0" y="0"/>
                </a:moveTo>
                <a:lnTo>
                  <a:pt x="522881" y="0"/>
                </a:lnTo>
                <a:lnTo>
                  <a:pt x="522881" y="443415"/>
                </a:lnTo>
                <a:lnTo>
                  <a:pt x="0" y="443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2406" r="-308968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6465001" y="8346801"/>
            <a:ext cx="1822999" cy="182299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035435" y="8917235"/>
            <a:ext cx="682130" cy="68213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014013" y="7723491"/>
            <a:ext cx="2728557" cy="2387487"/>
            <a:chOff x="0" y="0"/>
            <a:chExt cx="812800" cy="7112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30046" y="2421605"/>
            <a:ext cx="5879177" cy="3912159"/>
            <a:chOff x="0" y="0"/>
            <a:chExt cx="910838" cy="60609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10838" cy="606096"/>
            </a:xfrm>
            <a:custGeom>
              <a:avLst/>
              <a:gdLst/>
              <a:ahLst/>
              <a:cxnLst/>
              <a:rect l="l" t="t" r="r" b="b"/>
              <a:pathLst>
                <a:path w="910838" h="606096">
                  <a:moveTo>
                    <a:pt x="42139" y="0"/>
                  </a:moveTo>
                  <a:lnTo>
                    <a:pt x="868699" y="0"/>
                  </a:lnTo>
                  <a:cubicBezTo>
                    <a:pt x="891972" y="0"/>
                    <a:pt x="910838" y="18866"/>
                    <a:pt x="910838" y="42139"/>
                  </a:cubicBezTo>
                  <a:lnTo>
                    <a:pt x="910838" y="563957"/>
                  </a:lnTo>
                  <a:cubicBezTo>
                    <a:pt x="910838" y="587230"/>
                    <a:pt x="891972" y="606096"/>
                    <a:pt x="868699" y="606096"/>
                  </a:cubicBezTo>
                  <a:lnTo>
                    <a:pt x="42139" y="606096"/>
                  </a:lnTo>
                  <a:cubicBezTo>
                    <a:pt x="18866" y="606096"/>
                    <a:pt x="0" y="587230"/>
                    <a:pt x="0" y="563957"/>
                  </a:cubicBezTo>
                  <a:lnTo>
                    <a:pt x="0" y="42139"/>
                  </a:lnTo>
                  <a:cubicBezTo>
                    <a:pt x="0" y="18866"/>
                    <a:pt x="18866" y="0"/>
                    <a:pt x="42139" y="0"/>
                  </a:cubicBezTo>
                  <a:close/>
                </a:path>
              </a:pathLst>
            </a:custGeom>
            <a:blipFill>
              <a:blip r:embed="rId4"/>
              <a:stretch>
                <a:fillRect l="-9149" r="-9149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1748630" y="6924666"/>
            <a:ext cx="3380381" cy="2409834"/>
            <a:chOff x="0" y="0"/>
            <a:chExt cx="890306" cy="63468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90306" cy="634689"/>
            </a:xfrm>
            <a:custGeom>
              <a:avLst/>
              <a:gdLst/>
              <a:ahLst/>
              <a:cxnLst/>
              <a:rect l="l" t="t" r="r" b="b"/>
              <a:pathLst>
                <a:path w="890306" h="634689">
                  <a:moveTo>
                    <a:pt x="116803" y="0"/>
                  </a:moveTo>
                  <a:lnTo>
                    <a:pt x="773503" y="0"/>
                  </a:lnTo>
                  <a:cubicBezTo>
                    <a:pt x="838012" y="0"/>
                    <a:pt x="890306" y="52294"/>
                    <a:pt x="890306" y="116803"/>
                  </a:cubicBezTo>
                  <a:lnTo>
                    <a:pt x="890306" y="517886"/>
                  </a:lnTo>
                  <a:cubicBezTo>
                    <a:pt x="890306" y="582394"/>
                    <a:pt x="838012" y="634689"/>
                    <a:pt x="773503" y="634689"/>
                  </a:cubicBezTo>
                  <a:lnTo>
                    <a:pt x="116803" y="634689"/>
                  </a:lnTo>
                  <a:cubicBezTo>
                    <a:pt x="52294" y="634689"/>
                    <a:pt x="0" y="582394"/>
                    <a:pt x="0" y="517886"/>
                  </a:cubicBezTo>
                  <a:lnTo>
                    <a:pt x="0" y="116803"/>
                  </a:lnTo>
                  <a:cubicBezTo>
                    <a:pt x="0" y="52294"/>
                    <a:pt x="52294" y="0"/>
                    <a:pt x="116803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90306" cy="6727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901030" y="7077066"/>
            <a:ext cx="3075708" cy="776477"/>
            <a:chOff x="0" y="0"/>
            <a:chExt cx="810063" cy="20450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0063" cy="204504"/>
            </a:xfrm>
            <a:custGeom>
              <a:avLst/>
              <a:gdLst/>
              <a:ahLst/>
              <a:cxnLst/>
              <a:rect l="l" t="t" r="r" b="b"/>
              <a:pathLst>
                <a:path w="810063" h="204504">
                  <a:moveTo>
                    <a:pt x="102252" y="0"/>
                  </a:moveTo>
                  <a:lnTo>
                    <a:pt x="707811" y="0"/>
                  </a:lnTo>
                  <a:cubicBezTo>
                    <a:pt x="764283" y="0"/>
                    <a:pt x="810063" y="45780"/>
                    <a:pt x="810063" y="102252"/>
                  </a:cubicBezTo>
                  <a:lnTo>
                    <a:pt x="810063" y="102252"/>
                  </a:lnTo>
                  <a:cubicBezTo>
                    <a:pt x="810063" y="129371"/>
                    <a:pt x="799290" y="155379"/>
                    <a:pt x="780114" y="174555"/>
                  </a:cubicBezTo>
                  <a:cubicBezTo>
                    <a:pt x="760938" y="193731"/>
                    <a:pt x="734930" y="204504"/>
                    <a:pt x="707811" y="204504"/>
                  </a:cubicBezTo>
                  <a:lnTo>
                    <a:pt x="102252" y="204504"/>
                  </a:lnTo>
                  <a:cubicBezTo>
                    <a:pt x="75133" y="204504"/>
                    <a:pt x="49125" y="193731"/>
                    <a:pt x="29949" y="174555"/>
                  </a:cubicBezTo>
                  <a:cubicBezTo>
                    <a:pt x="10773" y="155379"/>
                    <a:pt x="0" y="129371"/>
                    <a:pt x="0" y="102252"/>
                  </a:cubicBezTo>
                  <a:lnTo>
                    <a:pt x="0" y="102252"/>
                  </a:lnTo>
                  <a:cubicBezTo>
                    <a:pt x="0" y="75133"/>
                    <a:pt x="10773" y="49125"/>
                    <a:pt x="29949" y="29949"/>
                  </a:cubicBezTo>
                  <a:cubicBezTo>
                    <a:pt x="49125" y="10773"/>
                    <a:pt x="75133" y="0"/>
                    <a:pt x="1022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0063" cy="242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259572" y="7174707"/>
            <a:ext cx="581194" cy="581194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046695" y="6924666"/>
            <a:ext cx="3380381" cy="2409834"/>
            <a:chOff x="0" y="0"/>
            <a:chExt cx="890306" cy="63468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90306" cy="634689"/>
            </a:xfrm>
            <a:custGeom>
              <a:avLst/>
              <a:gdLst/>
              <a:ahLst/>
              <a:cxnLst/>
              <a:rect l="l" t="t" r="r" b="b"/>
              <a:pathLst>
                <a:path w="890306" h="634689">
                  <a:moveTo>
                    <a:pt x="116803" y="0"/>
                  </a:moveTo>
                  <a:lnTo>
                    <a:pt x="773503" y="0"/>
                  </a:lnTo>
                  <a:cubicBezTo>
                    <a:pt x="838012" y="0"/>
                    <a:pt x="890306" y="52294"/>
                    <a:pt x="890306" y="116803"/>
                  </a:cubicBezTo>
                  <a:lnTo>
                    <a:pt x="890306" y="517886"/>
                  </a:lnTo>
                  <a:cubicBezTo>
                    <a:pt x="890306" y="582394"/>
                    <a:pt x="838012" y="634689"/>
                    <a:pt x="773503" y="634689"/>
                  </a:cubicBezTo>
                  <a:lnTo>
                    <a:pt x="116803" y="634689"/>
                  </a:lnTo>
                  <a:cubicBezTo>
                    <a:pt x="52294" y="634689"/>
                    <a:pt x="0" y="582394"/>
                    <a:pt x="0" y="517886"/>
                  </a:cubicBezTo>
                  <a:lnTo>
                    <a:pt x="0" y="116803"/>
                  </a:lnTo>
                  <a:cubicBezTo>
                    <a:pt x="0" y="52294"/>
                    <a:pt x="52294" y="0"/>
                    <a:pt x="116803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90306" cy="6727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199095" y="7077066"/>
            <a:ext cx="3075708" cy="776477"/>
            <a:chOff x="0" y="0"/>
            <a:chExt cx="810063" cy="20450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0063" cy="204504"/>
            </a:xfrm>
            <a:custGeom>
              <a:avLst/>
              <a:gdLst/>
              <a:ahLst/>
              <a:cxnLst/>
              <a:rect l="l" t="t" r="r" b="b"/>
              <a:pathLst>
                <a:path w="810063" h="204504">
                  <a:moveTo>
                    <a:pt x="102252" y="0"/>
                  </a:moveTo>
                  <a:lnTo>
                    <a:pt x="707811" y="0"/>
                  </a:lnTo>
                  <a:cubicBezTo>
                    <a:pt x="764283" y="0"/>
                    <a:pt x="810063" y="45780"/>
                    <a:pt x="810063" y="102252"/>
                  </a:cubicBezTo>
                  <a:lnTo>
                    <a:pt x="810063" y="102252"/>
                  </a:lnTo>
                  <a:cubicBezTo>
                    <a:pt x="810063" y="129371"/>
                    <a:pt x="799290" y="155379"/>
                    <a:pt x="780114" y="174555"/>
                  </a:cubicBezTo>
                  <a:cubicBezTo>
                    <a:pt x="760938" y="193731"/>
                    <a:pt x="734930" y="204504"/>
                    <a:pt x="707811" y="204504"/>
                  </a:cubicBezTo>
                  <a:lnTo>
                    <a:pt x="102252" y="204504"/>
                  </a:lnTo>
                  <a:cubicBezTo>
                    <a:pt x="75133" y="204504"/>
                    <a:pt x="49125" y="193731"/>
                    <a:pt x="29949" y="174555"/>
                  </a:cubicBezTo>
                  <a:cubicBezTo>
                    <a:pt x="10773" y="155379"/>
                    <a:pt x="0" y="129371"/>
                    <a:pt x="0" y="102252"/>
                  </a:cubicBezTo>
                  <a:lnTo>
                    <a:pt x="0" y="102252"/>
                  </a:lnTo>
                  <a:cubicBezTo>
                    <a:pt x="0" y="75133"/>
                    <a:pt x="10773" y="49125"/>
                    <a:pt x="29949" y="29949"/>
                  </a:cubicBezTo>
                  <a:cubicBezTo>
                    <a:pt x="49125" y="10773"/>
                    <a:pt x="75133" y="0"/>
                    <a:pt x="1022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810063" cy="242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557638" y="7174707"/>
            <a:ext cx="581194" cy="581194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2344761" y="6924666"/>
            <a:ext cx="3380381" cy="2409834"/>
            <a:chOff x="0" y="0"/>
            <a:chExt cx="890306" cy="634689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90306" cy="634689"/>
            </a:xfrm>
            <a:custGeom>
              <a:avLst/>
              <a:gdLst/>
              <a:ahLst/>
              <a:cxnLst/>
              <a:rect l="l" t="t" r="r" b="b"/>
              <a:pathLst>
                <a:path w="890306" h="634689">
                  <a:moveTo>
                    <a:pt x="116803" y="0"/>
                  </a:moveTo>
                  <a:lnTo>
                    <a:pt x="773503" y="0"/>
                  </a:lnTo>
                  <a:cubicBezTo>
                    <a:pt x="838012" y="0"/>
                    <a:pt x="890306" y="52294"/>
                    <a:pt x="890306" y="116803"/>
                  </a:cubicBezTo>
                  <a:lnTo>
                    <a:pt x="890306" y="517886"/>
                  </a:lnTo>
                  <a:cubicBezTo>
                    <a:pt x="890306" y="582394"/>
                    <a:pt x="838012" y="634689"/>
                    <a:pt x="773503" y="634689"/>
                  </a:cubicBezTo>
                  <a:lnTo>
                    <a:pt x="116803" y="634689"/>
                  </a:lnTo>
                  <a:cubicBezTo>
                    <a:pt x="52294" y="634689"/>
                    <a:pt x="0" y="582394"/>
                    <a:pt x="0" y="517886"/>
                  </a:cubicBezTo>
                  <a:lnTo>
                    <a:pt x="0" y="116803"/>
                  </a:lnTo>
                  <a:cubicBezTo>
                    <a:pt x="0" y="52294"/>
                    <a:pt x="52294" y="0"/>
                    <a:pt x="116803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890306" cy="6727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2497161" y="7077066"/>
            <a:ext cx="3075708" cy="776477"/>
            <a:chOff x="0" y="0"/>
            <a:chExt cx="810063" cy="204504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0063" cy="204504"/>
            </a:xfrm>
            <a:custGeom>
              <a:avLst/>
              <a:gdLst/>
              <a:ahLst/>
              <a:cxnLst/>
              <a:rect l="l" t="t" r="r" b="b"/>
              <a:pathLst>
                <a:path w="810063" h="204504">
                  <a:moveTo>
                    <a:pt x="102252" y="0"/>
                  </a:moveTo>
                  <a:lnTo>
                    <a:pt x="707811" y="0"/>
                  </a:lnTo>
                  <a:cubicBezTo>
                    <a:pt x="764283" y="0"/>
                    <a:pt x="810063" y="45780"/>
                    <a:pt x="810063" y="102252"/>
                  </a:cubicBezTo>
                  <a:lnTo>
                    <a:pt x="810063" y="102252"/>
                  </a:lnTo>
                  <a:cubicBezTo>
                    <a:pt x="810063" y="129371"/>
                    <a:pt x="799290" y="155379"/>
                    <a:pt x="780114" y="174555"/>
                  </a:cubicBezTo>
                  <a:cubicBezTo>
                    <a:pt x="760938" y="193731"/>
                    <a:pt x="734930" y="204504"/>
                    <a:pt x="707811" y="204504"/>
                  </a:cubicBezTo>
                  <a:lnTo>
                    <a:pt x="102252" y="204504"/>
                  </a:lnTo>
                  <a:cubicBezTo>
                    <a:pt x="75133" y="204504"/>
                    <a:pt x="49125" y="193731"/>
                    <a:pt x="29949" y="174555"/>
                  </a:cubicBezTo>
                  <a:cubicBezTo>
                    <a:pt x="10773" y="155379"/>
                    <a:pt x="0" y="129371"/>
                    <a:pt x="0" y="102252"/>
                  </a:cubicBezTo>
                  <a:lnTo>
                    <a:pt x="0" y="102252"/>
                  </a:lnTo>
                  <a:cubicBezTo>
                    <a:pt x="0" y="75133"/>
                    <a:pt x="10773" y="49125"/>
                    <a:pt x="29949" y="29949"/>
                  </a:cubicBezTo>
                  <a:cubicBezTo>
                    <a:pt x="49125" y="10773"/>
                    <a:pt x="75133" y="0"/>
                    <a:pt x="1022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810063" cy="242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4855704" y="7174707"/>
            <a:ext cx="581194" cy="581194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804572" y="874492"/>
            <a:ext cx="1888114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5"/>
              </a:lnSpc>
            </a:pPr>
            <a:r>
              <a:rPr lang="en-US" sz="2051" b="1" spc="4" dirty="0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051" b="1" spc="4" dirty="0">
                <a:solidFill>
                  <a:srgbClr val="101B40"/>
                </a:solidFill>
                <a:latin typeface="Montserrat Bold"/>
                <a:sym typeface="Montserrat Bold"/>
              </a:rPr>
              <a:t>VD25-816821</a:t>
            </a:r>
            <a:endParaRPr lang="en-US" sz="2051" spc="4" dirty="0">
              <a:solidFill>
                <a:srgbClr val="101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7833190" y="2593055"/>
            <a:ext cx="9164670" cy="864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486"/>
              </a:lnSpc>
            </a:pPr>
            <a:r>
              <a:rPr lang="en-US" sz="6827" b="1" spc="-648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Feasibility and Viability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129655" y="8148633"/>
            <a:ext cx="2618330" cy="999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9"/>
              </a:lnSpc>
            </a:pPr>
            <a:r>
              <a:rPr lang="en-US" sz="1851" b="1" spc="-131">
                <a:solidFill>
                  <a:srgbClr val="F4F4F4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39M VISUALLY IMPAIRED IN INDIA, NEED FOR AFFORDABLE TOOLS.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006254" y="7332430"/>
            <a:ext cx="2243794" cy="267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4"/>
              </a:lnSpc>
            </a:pPr>
            <a:r>
              <a:rPr lang="en-US" sz="1939" b="1" spc="-137">
                <a:solidFill>
                  <a:srgbClr val="8FA4C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Market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701289" y="8165120"/>
            <a:ext cx="2071321" cy="752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9"/>
              </a:lnSpc>
            </a:pPr>
            <a:r>
              <a:rPr lang="en-US" sz="1851" b="1" spc="-131">
                <a:solidFill>
                  <a:srgbClr val="F4F4F4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CAN SCALE TO INSTITUTIONS, NGOS.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2970025" y="8148633"/>
            <a:ext cx="2129854" cy="999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9"/>
              </a:lnSpc>
            </a:pPr>
            <a:r>
              <a:rPr lang="en-US" sz="1851" b="1" spc="-131">
                <a:solidFill>
                  <a:srgbClr val="F4F4F4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OFFLINE SUPPORT IN ROADMAP, TRAINING FOR ADOPTION.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7294795" y="7340991"/>
            <a:ext cx="2243794" cy="267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4"/>
              </a:lnSpc>
            </a:pPr>
            <a:r>
              <a:rPr lang="en-US" sz="1939" b="1" spc="-137">
                <a:solidFill>
                  <a:srgbClr val="8FA4C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Operational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2611910" y="7332430"/>
            <a:ext cx="2243794" cy="267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4"/>
              </a:lnSpc>
            </a:pPr>
            <a:r>
              <a:rPr lang="en-US" sz="1939" b="1" spc="-137">
                <a:solidFill>
                  <a:srgbClr val="8FA4C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Risks &amp; Mitigation</a:t>
            </a:r>
          </a:p>
        </p:txBody>
      </p:sp>
      <p:grpSp>
        <p:nvGrpSpPr>
          <p:cNvPr id="52" name="Group 52"/>
          <p:cNvGrpSpPr/>
          <p:nvPr/>
        </p:nvGrpSpPr>
        <p:grpSpPr>
          <a:xfrm>
            <a:off x="7833190" y="3790174"/>
            <a:ext cx="3380381" cy="2409834"/>
            <a:chOff x="0" y="0"/>
            <a:chExt cx="890306" cy="634689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90306" cy="634689"/>
            </a:xfrm>
            <a:custGeom>
              <a:avLst/>
              <a:gdLst/>
              <a:ahLst/>
              <a:cxnLst/>
              <a:rect l="l" t="t" r="r" b="b"/>
              <a:pathLst>
                <a:path w="890306" h="634689">
                  <a:moveTo>
                    <a:pt x="116803" y="0"/>
                  </a:moveTo>
                  <a:lnTo>
                    <a:pt x="773503" y="0"/>
                  </a:lnTo>
                  <a:cubicBezTo>
                    <a:pt x="838012" y="0"/>
                    <a:pt x="890306" y="52294"/>
                    <a:pt x="890306" y="116803"/>
                  </a:cubicBezTo>
                  <a:lnTo>
                    <a:pt x="890306" y="517886"/>
                  </a:lnTo>
                  <a:cubicBezTo>
                    <a:pt x="890306" y="582394"/>
                    <a:pt x="838012" y="634689"/>
                    <a:pt x="773503" y="634689"/>
                  </a:cubicBezTo>
                  <a:lnTo>
                    <a:pt x="116803" y="634689"/>
                  </a:lnTo>
                  <a:cubicBezTo>
                    <a:pt x="52294" y="634689"/>
                    <a:pt x="0" y="582394"/>
                    <a:pt x="0" y="517886"/>
                  </a:cubicBezTo>
                  <a:lnTo>
                    <a:pt x="0" y="116803"/>
                  </a:lnTo>
                  <a:cubicBezTo>
                    <a:pt x="0" y="52294"/>
                    <a:pt x="52294" y="0"/>
                    <a:pt x="116803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0" y="-38100"/>
              <a:ext cx="890306" cy="6727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2344761" y="3790174"/>
            <a:ext cx="3380381" cy="2409834"/>
            <a:chOff x="0" y="0"/>
            <a:chExt cx="890306" cy="634689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90306" cy="634689"/>
            </a:xfrm>
            <a:custGeom>
              <a:avLst/>
              <a:gdLst/>
              <a:ahLst/>
              <a:cxnLst/>
              <a:rect l="l" t="t" r="r" b="b"/>
              <a:pathLst>
                <a:path w="890306" h="634689">
                  <a:moveTo>
                    <a:pt x="116803" y="0"/>
                  </a:moveTo>
                  <a:lnTo>
                    <a:pt x="773503" y="0"/>
                  </a:lnTo>
                  <a:cubicBezTo>
                    <a:pt x="838012" y="0"/>
                    <a:pt x="890306" y="52294"/>
                    <a:pt x="890306" y="116803"/>
                  </a:cubicBezTo>
                  <a:lnTo>
                    <a:pt x="890306" y="517886"/>
                  </a:lnTo>
                  <a:cubicBezTo>
                    <a:pt x="890306" y="582394"/>
                    <a:pt x="838012" y="634689"/>
                    <a:pt x="773503" y="634689"/>
                  </a:cubicBezTo>
                  <a:lnTo>
                    <a:pt x="116803" y="634689"/>
                  </a:lnTo>
                  <a:cubicBezTo>
                    <a:pt x="52294" y="634689"/>
                    <a:pt x="0" y="582394"/>
                    <a:pt x="0" y="517886"/>
                  </a:cubicBezTo>
                  <a:lnTo>
                    <a:pt x="0" y="116803"/>
                  </a:lnTo>
                  <a:cubicBezTo>
                    <a:pt x="0" y="52294"/>
                    <a:pt x="52294" y="0"/>
                    <a:pt x="116803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0" y="-38100"/>
              <a:ext cx="890306" cy="6727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7985527" y="3989446"/>
            <a:ext cx="3075708" cy="776477"/>
            <a:chOff x="0" y="0"/>
            <a:chExt cx="810063" cy="204504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0063" cy="204504"/>
            </a:xfrm>
            <a:custGeom>
              <a:avLst/>
              <a:gdLst/>
              <a:ahLst/>
              <a:cxnLst/>
              <a:rect l="l" t="t" r="r" b="b"/>
              <a:pathLst>
                <a:path w="810063" h="204504">
                  <a:moveTo>
                    <a:pt x="102252" y="0"/>
                  </a:moveTo>
                  <a:lnTo>
                    <a:pt x="707811" y="0"/>
                  </a:lnTo>
                  <a:cubicBezTo>
                    <a:pt x="764283" y="0"/>
                    <a:pt x="810063" y="45780"/>
                    <a:pt x="810063" y="102252"/>
                  </a:cubicBezTo>
                  <a:lnTo>
                    <a:pt x="810063" y="102252"/>
                  </a:lnTo>
                  <a:cubicBezTo>
                    <a:pt x="810063" y="129371"/>
                    <a:pt x="799290" y="155379"/>
                    <a:pt x="780114" y="174555"/>
                  </a:cubicBezTo>
                  <a:cubicBezTo>
                    <a:pt x="760938" y="193731"/>
                    <a:pt x="734930" y="204504"/>
                    <a:pt x="707811" y="204504"/>
                  </a:cubicBezTo>
                  <a:lnTo>
                    <a:pt x="102252" y="204504"/>
                  </a:lnTo>
                  <a:cubicBezTo>
                    <a:pt x="75133" y="204504"/>
                    <a:pt x="49125" y="193731"/>
                    <a:pt x="29949" y="174555"/>
                  </a:cubicBezTo>
                  <a:cubicBezTo>
                    <a:pt x="10773" y="155379"/>
                    <a:pt x="0" y="129371"/>
                    <a:pt x="0" y="102252"/>
                  </a:cubicBezTo>
                  <a:lnTo>
                    <a:pt x="0" y="102252"/>
                  </a:lnTo>
                  <a:cubicBezTo>
                    <a:pt x="0" y="75133"/>
                    <a:pt x="10773" y="49125"/>
                    <a:pt x="29949" y="29949"/>
                  </a:cubicBezTo>
                  <a:cubicBezTo>
                    <a:pt x="49125" y="10773"/>
                    <a:pt x="75133" y="0"/>
                    <a:pt x="1022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0" name="TextBox 60"/>
            <p:cNvSpPr txBox="1"/>
            <p:nvPr/>
          </p:nvSpPr>
          <p:spPr>
            <a:xfrm>
              <a:off x="0" y="-38100"/>
              <a:ext cx="810063" cy="242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12497098" y="3989446"/>
            <a:ext cx="3075708" cy="776477"/>
            <a:chOff x="0" y="0"/>
            <a:chExt cx="810063" cy="204504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810063" cy="204504"/>
            </a:xfrm>
            <a:custGeom>
              <a:avLst/>
              <a:gdLst/>
              <a:ahLst/>
              <a:cxnLst/>
              <a:rect l="l" t="t" r="r" b="b"/>
              <a:pathLst>
                <a:path w="810063" h="204504">
                  <a:moveTo>
                    <a:pt x="102252" y="0"/>
                  </a:moveTo>
                  <a:lnTo>
                    <a:pt x="707811" y="0"/>
                  </a:lnTo>
                  <a:cubicBezTo>
                    <a:pt x="764283" y="0"/>
                    <a:pt x="810063" y="45780"/>
                    <a:pt x="810063" y="102252"/>
                  </a:cubicBezTo>
                  <a:lnTo>
                    <a:pt x="810063" y="102252"/>
                  </a:lnTo>
                  <a:cubicBezTo>
                    <a:pt x="810063" y="129371"/>
                    <a:pt x="799290" y="155379"/>
                    <a:pt x="780114" y="174555"/>
                  </a:cubicBezTo>
                  <a:cubicBezTo>
                    <a:pt x="760938" y="193731"/>
                    <a:pt x="734930" y="204504"/>
                    <a:pt x="707811" y="204504"/>
                  </a:cubicBezTo>
                  <a:lnTo>
                    <a:pt x="102252" y="204504"/>
                  </a:lnTo>
                  <a:cubicBezTo>
                    <a:pt x="75133" y="204504"/>
                    <a:pt x="49125" y="193731"/>
                    <a:pt x="29949" y="174555"/>
                  </a:cubicBezTo>
                  <a:cubicBezTo>
                    <a:pt x="10773" y="155379"/>
                    <a:pt x="0" y="129371"/>
                    <a:pt x="0" y="102252"/>
                  </a:cubicBezTo>
                  <a:lnTo>
                    <a:pt x="0" y="102252"/>
                  </a:lnTo>
                  <a:cubicBezTo>
                    <a:pt x="0" y="75133"/>
                    <a:pt x="10773" y="49125"/>
                    <a:pt x="29949" y="29949"/>
                  </a:cubicBezTo>
                  <a:cubicBezTo>
                    <a:pt x="49125" y="10773"/>
                    <a:pt x="75133" y="0"/>
                    <a:pt x="1022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0" y="-38100"/>
              <a:ext cx="810063" cy="242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10274803" y="4087088"/>
            <a:ext cx="581194" cy="581194"/>
            <a:chOff x="0" y="0"/>
            <a:chExt cx="812800" cy="812800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14855704" y="4087088"/>
            <a:ext cx="581194" cy="581194"/>
            <a:chOff x="0" y="0"/>
            <a:chExt cx="812800" cy="812800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69" name="TextBox 6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70" name="TextBox 70"/>
          <p:cNvSpPr txBox="1"/>
          <p:nvPr/>
        </p:nvSpPr>
        <p:spPr>
          <a:xfrm>
            <a:off x="7985527" y="4253371"/>
            <a:ext cx="2243794" cy="267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4"/>
              </a:lnSpc>
            </a:pPr>
            <a:r>
              <a:rPr lang="en-US" sz="1939" b="1" spc="-137">
                <a:solidFill>
                  <a:srgbClr val="8FA4C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Technical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2497098" y="4253371"/>
            <a:ext cx="2243794" cy="267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4"/>
              </a:lnSpc>
            </a:pPr>
            <a:r>
              <a:rPr lang="en-US" sz="1939" b="1" spc="-137">
                <a:solidFill>
                  <a:srgbClr val="8FA4C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Financial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8214216" y="5014141"/>
            <a:ext cx="2618330" cy="752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9"/>
              </a:lnSpc>
            </a:pPr>
            <a:r>
              <a:rPr lang="en-US" sz="1851" b="1" spc="-131">
                <a:solidFill>
                  <a:srgbClr val="F4F4F4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PROVEN AI MODELS (OCR, TTS, CAPTIONING) INTEGRATED.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2725850" y="5014141"/>
            <a:ext cx="2618330" cy="752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9"/>
              </a:lnSpc>
            </a:pPr>
            <a:r>
              <a:rPr lang="en-US" sz="1851" b="1" spc="-131">
                <a:solidFill>
                  <a:srgbClr val="F4F4F4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LOW-COST DEPLOYMENT WITH CLOUD APIS.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36419" y="677760"/>
            <a:ext cx="522881" cy="443415"/>
          </a:xfrm>
          <a:custGeom>
            <a:avLst/>
            <a:gdLst/>
            <a:ahLst/>
            <a:cxnLst/>
            <a:rect l="l" t="t" r="r" b="b"/>
            <a:pathLst>
              <a:path w="522881" h="443415">
                <a:moveTo>
                  <a:pt x="0" y="0"/>
                </a:moveTo>
                <a:lnTo>
                  <a:pt x="522881" y="0"/>
                </a:lnTo>
                <a:lnTo>
                  <a:pt x="522881" y="443415"/>
                </a:lnTo>
                <a:lnTo>
                  <a:pt x="0" y="443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2406" r="-30896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30046" y="2282768"/>
            <a:ext cx="15767813" cy="3912159"/>
            <a:chOff x="0" y="0"/>
            <a:chExt cx="2442847" cy="6060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42847" cy="606096"/>
            </a:xfrm>
            <a:custGeom>
              <a:avLst/>
              <a:gdLst/>
              <a:ahLst/>
              <a:cxnLst/>
              <a:rect l="l" t="t" r="r" b="b"/>
              <a:pathLst>
                <a:path w="2442847" h="606096">
                  <a:moveTo>
                    <a:pt x="15712" y="0"/>
                  </a:moveTo>
                  <a:lnTo>
                    <a:pt x="2427135" y="0"/>
                  </a:lnTo>
                  <a:cubicBezTo>
                    <a:pt x="2431302" y="0"/>
                    <a:pt x="2435299" y="1655"/>
                    <a:pt x="2438245" y="4602"/>
                  </a:cubicBezTo>
                  <a:cubicBezTo>
                    <a:pt x="2441192" y="7548"/>
                    <a:pt x="2442847" y="11545"/>
                    <a:pt x="2442847" y="15712"/>
                  </a:cubicBezTo>
                  <a:lnTo>
                    <a:pt x="2442847" y="590384"/>
                  </a:lnTo>
                  <a:cubicBezTo>
                    <a:pt x="2442847" y="594551"/>
                    <a:pt x="2441192" y="598547"/>
                    <a:pt x="2438245" y="601494"/>
                  </a:cubicBezTo>
                  <a:cubicBezTo>
                    <a:pt x="2435299" y="604440"/>
                    <a:pt x="2431302" y="606096"/>
                    <a:pt x="2427135" y="606096"/>
                  </a:cubicBezTo>
                  <a:lnTo>
                    <a:pt x="15712" y="606096"/>
                  </a:lnTo>
                  <a:cubicBezTo>
                    <a:pt x="11545" y="606096"/>
                    <a:pt x="7548" y="604440"/>
                    <a:pt x="4602" y="601494"/>
                  </a:cubicBezTo>
                  <a:cubicBezTo>
                    <a:pt x="1655" y="598547"/>
                    <a:pt x="0" y="594551"/>
                    <a:pt x="0" y="590384"/>
                  </a:cubicBezTo>
                  <a:lnTo>
                    <a:pt x="0" y="15712"/>
                  </a:lnTo>
                  <a:cubicBezTo>
                    <a:pt x="0" y="11545"/>
                    <a:pt x="1655" y="7548"/>
                    <a:pt x="4602" y="4602"/>
                  </a:cubicBezTo>
                  <a:cubicBezTo>
                    <a:pt x="7548" y="1655"/>
                    <a:pt x="11545" y="0"/>
                    <a:pt x="15712" y="0"/>
                  </a:cubicBezTo>
                  <a:close/>
                </a:path>
              </a:pathLst>
            </a:custGeom>
            <a:blipFill>
              <a:blip r:embed="rId4"/>
              <a:stretch>
                <a:fillRect t="-126972" b="-41557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5824920" y="1823406"/>
            <a:ext cx="1822999" cy="182299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95354" y="2393840"/>
            <a:ext cx="682130" cy="68213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335578" y="4238848"/>
            <a:ext cx="2235519" cy="1956080"/>
            <a:chOff x="0" y="0"/>
            <a:chExt cx="812800" cy="711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4790912" y="7052375"/>
            <a:ext cx="2160637" cy="2160637"/>
          </a:xfrm>
          <a:custGeom>
            <a:avLst/>
            <a:gdLst/>
            <a:ahLst/>
            <a:cxnLst/>
            <a:rect l="l" t="t" r="r" b="b"/>
            <a:pathLst>
              <a:path w="2160637" h="2160637">
                <a:moveTo>
                  <a:pt x="0" y="0"/>
                </a:moveTo>
                <a:lnTo>
                  <a:pt x="2160637" y="0"/>
                </a:lnTo>
                <a:lnTo>
                  <a:pt x="2160637" y="2160637"/>
                </a:lnTo>
                <a:lnTo>
                  <a:pt x="0" y="2160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9499106" y="731958"/>
            <a:ext cx="1589190" cy="31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b="1" spc="3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4572" y="627964"/>
            <a:ext cx="1888114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5"/>
              </a:lnSpc>
            </a:pPr>
            <a:r>
              <a:rPr lang="en-US" sz="2051" b="1" spc="4" dirty="0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051" b="1" spc="4" dirty="0">
                <a:solidFill>
                  <a:srgbClr val="101B40"/>
                </a:solidFill>
                <a:latin typeface="Montserrat Bold"/>
                <a:sym typeface="Montserrat Bold"/>
              </a:rPr>
              <a:t>VD25-816821</a:t>
            </a:r>
            <a:endParaRPr lang="en-US" sz="2051" spc="4" dirty="0">
              <a:solidFill>
                <a:srgbClr val="101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547894" y="6936219"/>
            <a:ext cx="7340921" cy="2806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4383" lvl="1" indent="-217192" algn="just">
              <a:lnSpc>
                <a:spcPts val="2816"/>
              </a:lnSpc>
              <a:buFont typeface="Arial"/>
              <a:buChar char="•"/>
            </a:pPr>
            <a:r>
              <a:rPr lang="en-US" sz="2011" spc="-116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Social: Independent learning, inclusivity, empowerment.</a:t>
            </a:r>
          </a:p>
          <a:p>
            <a:pPr marL="434383" lvl="1" indent="-217192" algn="just">
              <a:lnSpc>
                <a:spcPts val="2816"/>
              </a:lnSpc>
              <a:buFont typeface="Arial"/>
              <a:buChar char="•"/>
            </a:pPr>
            <a:r>
              <a:rPr lang="en-US" sz="2011" spc="-116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Economic: Affordable solution, scalable across communities.</a:t>
            </a:r>
          </a:p>
          <a:p>
            <a:pPr marL="434383" lvl="1" indent="-217192" algn="just">
              <a:lnSpc>
                <a:spcPts val="2816"/>
              </a:lnSpc>
              <a:buFont typeface="Arial"/>
              <a:buChar char="•"/>
            </a:pPr>
            <a:r>
              <a:rPr lang="en-US" sz="2011" spc="-116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Educational: Equal access to digital resources.</a:t>
            </a:r>
          </a:p>
          <a:p>
            <a:pPr marL="434383" lvl="1" indent="-217192" algn="just">
              <a:lnSpc>
                <a:spcPts val="2816"/>
              </a:lnSpc>
              <a:buFont typeface="Arial"/>
              <a:buChar char="•"/>
            </a:pPr>
            <a:r>
              <a:rPr lang="en-US" sz="2011" spc="-116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Future Scope:</a:t>
            </a:r>
          </a:p>
          <a:p>
            <a:pPr marL="434383" lvl="1" indent="-217192" algn="just">
              <a:lnSpc>
                <a:spcPts val="2816"/>
              </a:lnSpc>
              <a:buFont typeface="Arial"/>
              <a:buChar char="•"/>
            </a:pPr>
            <a:r>
              <a:rPr lang="en-US" sz="2011" spc="-116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More Indian languages.</a:t>
            </a:r>
          </a:p>
          <a:p>
            <a:pPr marL="434383" lvl="1" indent="-217192" algn="just">
              <a:lnSpc>
                <a:spcPts val="2816"/>
              </a:lnSpc>
              <a:buFont typeface="Arial"/>
              <a:buChar char="•"/>
            </a:pPr>
            <a:r>
              <a:rPr lang="en-US" sz="2011" spc="-116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Offline mode.</a:t>
            </a:r>
          </a:p>
          <a:p>
            <a:pPr marL="434383" lvl="1" indent="-217192" algn="just">
              <a:lnSpc>
                <a:spcPts val="2816"/>
              </a:lnSpc>
              <a:buFont typeface="Arial"/>
              <a:buChar char="•"/>
            </a:pPr>
            <a:r>
              <a:rPr lang="en-US" sz="2011" spc="-116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Integration with Braille devices.</a:t>
            </a:r>
          </a:p>
          <a:p>
            <a:pPr algn="just">
              <a:lnSpc>
                <a:spcPts val="2816"/>
              </a:lnSpc>
              <a:spcBef>
                <a:spcPct val="0"/>
              </a:spcBef>
            </a:pPr>
            <a:endParaRPr lang="en-US" sz="2011" spc="-116">
              <a:solidFill>
                <a:srgbClr val="101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30046" y="6770422"/>
            <a:ext cx="4415751" cy="2972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679"/>
              </a:lnSpc>
            </a:pPr>
            <a:r>
              <a:rPr lang="en-US" sz="8532" b="1" spc="-49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Impact &amp; Benefits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36419" y="677760"/>
            <a:ext cx="522881" cy="443415"/>
          </a:xfrm>
          <a:custGeom>
            <a:avLst/>
            <a:gdLst/>
            <a:ahLst/>
            <a:cxnLst/>
            <a:rect l="l" t="t" r="r" b="b"/>
            <a:pathLst>
              <a:path w="522881" h="443415">
                <a:moveTo>
                  <a:pt x="0" y="0"/>
                </a:moveTo>
                <a:lnTo>
                  <a:pt x="522881" y="0"/>
                </a:lnTo>
                <a:lnTo>
                  <a:pt x="522881" y="443415"/>
                </a:lnTo>
                <a:lnTo>
                  <a:pt x="0" y="443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2406" r="-30896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04572" y="627964"/>
            <a:ext cx="1888114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5"/>
              </a:lnSpc>
            </a:pPr>
            <a:r>
              <a:rPr lang="en-US" sz="2051" b="1" spc="4" dirty="0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051" b="1" spc="4" dirty="0">
                <a:solidFill>
                  <a:srgbClr val="101B40"/>
                </a:solidFill>
                <a:latin typeface="Montserrat Bold"/>
                <a:sym typeface="Montserrat Bold"/>
              </a:rPr>
              <a:t>VD25-816821</a:t>
            </a:r>
            <a:endParaRPr lang="en-US" sz="2051" spc="4" dirty="0">
              <a:solidFill>
                <a:srgbClr val="101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28700" y="8277215"/>
            <a:ext cx="16230600" cy="981085"/>
            <a:chOff x="0" y="0"/>
            <a:chExt cx="4274726" cy="25839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74726" cy="258393"/>
            </a:xfrm>
            <a:custGeom>
              <a:avLst/>
              <a:gdLst/>
              <a:ahLst/>
              <a:cxnLst/>
              <a:rect l="l" t="t" r="r" b="b"/>
              <a:pathLst>
                <a:path w="4274726" h="258393">
                  <a:moveTo>
                    <a:pt x="12402" y="0"/>
                  </a:moveTo>
                  <a:lnTo>
                    <a:pt x="4262324" y="0"/>
                  </a:lnTo>
                  <a:cubicBezTo>
                    <a:pt x="4269174" y="0"/>
                    <a:pt x="4274726" y="5553"/>
                    <a:pt x="4274726" y="12402"/>
                  </a:cubicBezTo>
                  <a:lnTo>
                    <a:pt x="4274726" y="245991"/>
                  </a:lnTo>
                  <a:cubicBezTo>
                    <a:pt x="4274726" y="249280"/>
                    <a:pt x="4273419" y="252434"/>
                    <a:pt x="4271094" y="254760"/>
                  </a:cubicBezTo>
                  <a:cubicBezTo>
                    <a:pt x="4268768" y="257086"/>
                    <a:pt x="4265613" y="258393"/>
                    <a:pt x="4262324" y="258393"/>
                  </a:cubicBezTo>
                  <a:lnTo>
                    <a:pt x="12402" y="258393"/>
                  </a:lnTo>
                  <a:cubicBezTo>
                    <a:pt x="9113" y="258393"/>
                    <a:pt x="5958" y="257086"/>
                    <a:pt x="3632" y="254760"/>
                  </a:cubicBezTo>
                  <a:cubicBezTo>
                    <a:pt x="1307" y="252434"/>
                    <a:pt x="0" y="249280"/>
                    <a:pt x="0" y="245991"/>
                  </a:cubicBezTo>
                  <a:lnTo>
                    <a:pt x="0" y="12402"/>
                  </a:lnTo>
                  <a:cubicBezTo>
                    <a:pt x="0" y="9113"/>
                    <a:pt x="1307" y="5958"/>
                    <a:pt x="3632" y="3632"/>
                  </a:cubicBezTo>
                  <a:cubicBezTo>
                    <a:pt x="5958" y="1307"/>
                    <a:pt x="9113" y="0"/>
                    <a:pt x="12402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274726" cy="2964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250520" y="8524763"/>
            <a:ext cx="4747340" cy="422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61"/>
              </a:lnSpc>
            </a:pPr>
            <a:r>
              <a:rPr lang="en-US" sz="2472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SENSE VISIION AI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496029" y="8540152"/>
            <a:ext cx="1274721" cy="422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9" name="Freeform 9"/>
          <p:cNvSpPr/>
          <p:nvPr/>
        </p:nvSpPr>
        <p:spPr>
          <a:xfrm>
            <a:off x="11505249" y="2197912"/>
            <a:ext cx="2373670" cy="2373670"/>
          </a:xfrm>
          <a:custGeom>
            <a:avLst/>
            <a:gdLst/>
            <a:ahLst/>
            <a:cxnLst/>
            <a:rect l="l" t="t" r="r" b="b"/>
            <a:pathLst>
              <a:path w="2373670" h="2373670">
                <a:moveTo>
                  <a:pt x="0" y="0"/>
                </a:moveTo>
                <a:lnTo>
                  <a:pt x="2373670" y="0"/>
                </a:lnTo>
                <a:lnTo>
                  <a:pt x="2373670" y="2373670"/>
                </a:lnTo>
                <a:lnTo>
                  <a:pt x="0" y="23736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257606" y="4065927"/>
            <a:ext cx="9772788" cy="1048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8532" b="1" spc="-49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06463" y="5321574"/>
            <a:ext cx="7853853" cy="970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4"/>
              </a:lnSpc>
            </a:pPr>
            <a:r>
              <a:rPr lang="en-US" sz="2100" spc="-1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Accessibility is not just inclusion—it’s innovation. By empowering every learner, we don’t just build tools, we build a future where education has no barriers</a:t>
            </a:r>
          </a:p>
        </p:txBody>
      </p:sp>
      <p:grpSp>
        <p:nvGrpSpPr>
          <p:cNvPr id="12" name="Group 12"/>
          <p:cNvGrpSpPr/>
          <p:nvPr/>
        </p:nvGrpSpPr>
        <p:grpSpPr>
          <a:xfrm rot="-5400000">
            <a:off x="210776" y="5585226"/>
            <a:ext cx="3075708" cy="776477"/>
            <a:chOff x="0" y="0"/>
            <a:chExt cx="810063" cy="20450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0063" cy="204504"/>
            </a:xfrm>
            <a:custGeom>
              <a:avLst/>
              <a:gdLst/>
              <a:ahLst/>
              <a:cxnLst/>
              <a:rect l="l" t="t" r="r" b="b"/>
              <a:pathLst>
                <a:path w="810063" h="204504">
                  <a:moveTo>
                    <a:pt x="102252" y="0"/>
                  </a:moveTo>
                  <a:lnTo>
                    <a:pt x="707811" y="0"/>
                  </a:lnTo>
                  <a:cubicBezTo>
                    <a:pt x="764283" y="0"/>
                    <a:pt x="810063" y="45780"/>
                    <a:pt x="810063" y="102252"/>
                  </a:cubicBezTo>
                  <a:lnTo>
                    <a:pt x="810063" y="102252"/>
                  </a:lnTo>
                  <a:cubicBezTo>
                    <a:pt x="810063" y="129371"/>
                    <a:pt x="799290" y="155379"/>
                    <a:pt x="780114" y="174555"/>
                  </a:cubicBezTo>
                  <a:cubicBezTo>
                    <a:pt x="760938" y="193731"/>
                    <a:pt x="734930" y="204504"/>
                    <a:pt x="707811" y="204504"/>
                  </a:cubicBezTo>
                  <a:lnTo>
                    <a:pt x="102252" y="204504"/>
                  </a:lnTo>
                  <a:cubicBezTo>
                    <a:pt x="75133" y="204504"/>
                    <a:pt x="49125" y="193731"/>
                    <a:pt x="29949" y="174555"/>
                  </a:cubicBezTo>
                  <a:cubicBezTo>
                    <a:pt x="10773" y="155379"/>
                    <a:pt x="0" y="129371"/>
                    <a:pt x="0" y="102252"/>
                  </a:cubicBezTo>
                  <a:lnTo>
                    <a:pt x="0" y="102252"/>
                  </a:lnTo>
                  <a:cubicBezTo>
                    <a:pt x="0" y="75133"/>
                    <a:pt x="10773" y="49125"/>
                    <a:pt x="29949" y="29949"/>
                  </a:cubicBezTo>
                  <a:cubicBezTo>
                    <a:pt x="49125" y="10773"/>
                    <a:pt x="75133" y="0"/>
                    <a:pt x="1022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0063" cy="242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458033" y="4571582"/>
            <a:ext cx="581194" cy="58119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15100104" y="3188832"/>
            <a:ext cx="3075708" cy="776477"/>
            <a:chOff x="0" y="0"/>
            <a:chExt cx="810063" cy="20450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0063" cy="204504"/>
            </a:xfrm>
            <a:custGeom>
              <a:avLst/>
              <a:gdLst/>
              <a:ahLst/>
              <a:cxnLst/>
              <a:rect l="l" t="t" r="r" b="b"/>
              <a:pathLst>
                <a:path w="810063" h="204504">
                  <a:moveTo>
                    <a:pt x="102252" y="0"/>
                  </a:moveTo>
                  <a:lnTo>
                    <a:pt x="707811" y="0"/>
                  </a:lnTo>
                  <a:cubicBezTo>
                    <a:pt x="764283" y="0"/>
                    <a:pt x="810063" y="45780"/>
                    <a:pt x="810063" y="102252"/>
                  </a:cubicBezTo>
                  <a:lnTo>
                    <a:pt x="810063" y="102252"/>
                  </a:lnTo>
                  <a:cubicBezTo>
                    <a:pt x="810063" y="129371"/>
                    <a:pt x="799290" y="155379"/>
                    <a:pt x="780114" y="174555"/>
                  </a:cubicBezTo>
                  <a:cubicBezTo>
                    <a:pt x="760938" y="193731"/>
                    <a:pt x="734930" y="204504"/>
                    <a:pt x="707811" y="204504"/>
                  </a:cubicBezTo>
                  <a:lnTo>
                    <a:pt x="102252" y="204504"/>
                  </a:lnTo>
                  <a:cubicBezTo>
                    <a:pt x="75133" y="204504"/>
                    <a:pt x="49125" y="193731"/>
                    <a:pt x="29949" y="174555"/>
                  </a:cubicBezTo>
                  <a:cubicBezTo>
                    <a:pt x="10773" y="155379"/>
                    <a:pt x="0" y="129371"/>
                    <a:pt x="0" y="102252"/>
                  </a:cubicBezTo>
                  <a:lnTo>
                    <a:pt x="0" y="102252"/>
                  </a:lnTo>
                  <a:cubicBezTo>
                    <a:pt x="0" y="75133"/>
                    <a:pt x="10773" y="49125"/>
                    <a:pt x="29949" y="29949"/>
                  </a:cubicBezTo>
                  <a:cubicBezTo>
                    <a:pt x="49125" y="10773"/>
                    <a:pt x="75133" y="0"/>
                    <a:pt x="1022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10063" cy="242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5400000">
            <a:off x="16347361" y="4397760"/>
            <a:ext cx="581194" cy="58119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359</Words>
  <Application>Microsoft Office PowerPoint</Application>
  <PresentationFormat>Custom</PresentationFormat>
  <Paragraphs>64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Montserrat Bold</vt:lpstr>
      <vt:lpstr>Montserrat</vt:lpstr>
      <vt:lpstr>Montserrat Semi-Bold</vt:lpstr>
      <vt:lpstr>Montserrat Semi-Bold Italics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</dc:title>
  <cp:lastModifiedBy>SHANMUKH M</cp:lastModifiedBy>
  <cp:revision>2</cp:revision>
  <dcterms:created xsi:type="dcterms:W3CDTF">2006-08-16T00:00:00Z</dcterms:created>
  <dcterms:modified xsi:type="dcterms:W3CDTF">2025-09-14T02:45:21Z</dcterms:modified>
  <dc:identifier>DAGy1Xg4_AQ</dc:identifier>
</cp:coreProperties>
</file>